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66" r:id="rId2"/>
    <p:sldId id="256" r:id="rId3"/>
    <p:sldId id="269" r:id="rId4"/>
    <p:sldId id="270" r:id="rId5"/>
    <p:sldId id="257" r:id="rId6"/>
    <p:sldId id="268" r:id="rId7"/>
    <p:sldId id="258" r:id="rId8"/>
    <p:sldId id="259" r:id="rId9"/>
    <p:sldId id="260" r:id="rId10"/>
    <p:sldId id="261" r:id="rId11"/>
    <p:sldId id="262" r:id="rId12"/>
    <p:sldId id="263" r:id="rId13"/>
    <p:sldId id="264" r:id="rId14"/>
    <p:sldId id="265" r:id="rId15"/>
    <p:sldId id="267" r:id="rId16"/>
  </p:sldIdLst>
  <p:sldSz cx="14630400" cy="8229600"/>
  <p:notesSz cx="8229600" cy="14630400"/>
  <p:embeddedFontLst>
    <p:embeddedFont>
      <p:font typeface="Calibri" panose="020F0502020204030204" pitchFamily="34" charset="0"/>
      <p:regular r:id="rId18"/>
      <p:bold r:id="rId19"/>
      <p:italic r:id="rId20"/>
      <p:boldItalic r:id="rId21"/>
    </p:embeddedFont>
    <p:embeddedFont>
      <p:font typeface="Maiandra GD" panose="020E0502030308020204" pitchFamily="34" charset="0"/>
      <p:regular r:id="rId22"/>
    </p:embeddedFont>
    <p:embeddedFont>
      <p:font typeface="Candara" panose="020E0502030303020204" pitchFamily="34" charset="0"/>
      <p:regular r:id="rId23"/>
      <p:bold r:id="rId24"/>
      <p:italic r:id="rId25"/>
      <p:boldItalic r:id="rId26"/>
    </p:embeddedFont>
    <p:embeddedFont>
      <p:font typeface="Merriweather" panose="020B0604020202020204" charset="0"/>
      <p:regular r:id="rId27"/>
    </p:embeddedFont>
    <p:embeddedFont>
      <p:font typeface="Comic Sans MS" panose="030F0702030302020204" pitchFamily="66" charset="0"/>
      <p:regular r:id="rId28"/>
      <p:bold r:id="rId29"/>
      <p:italic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4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15398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636637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886694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549320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4084509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866928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3.jp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4230943" y="2516973"/>
            <a:ext cx="6322310" cy="830041"/>
          </a:xfrm>
          <a:prstGeom prst="rect">
            <a:avLst/>
          </a:prstGeom>
          <a:noFill/>
          <a:ln/>
        </p:spPr>
        <p:txBody>
          <a:bodyPr wrap="square" lIns="0" tIns="0" rIns="0" bIns="0" rtlCol="0" anchor="t"/>
          <a:lstStyle/>
          <a:p>
            <a:pPr marL="0" indent="0">
              <a:lnSpc>
                <a:spcPts val="6050"/>
              </a:lnSpc>
              <a:buNone/>
            </a:pPr>
            <a:r>
              <a:rPr lang="en-US" sz="4850" u="sng" dirty="0" smtClean="0">
                <a:solidFill>
                  <a:srgbClr val="F5F0F0"/>
                </a:solidFill>
                <a:latin typeface="Merriweather" pitchFamily="34" charset="0"/>
                <a:ea typeface="Merriweather" pitchFamily="34" charset="-122"/>
                <a:cs typeface="Merriweather" pitchFamily="34" charset="-120"/>
              </a:rPr>
              <a:t>Generative </a:t>
            </a:r>
            <a:r>
              <a:rPr lang="en-US" sz="4850" u="sng" dirty="0">
                <a:solidFill>
                  <a:srgbClr val="F5F0F0"/>
                </a:solidFill>
                <a:latin typeface="Merriweather" pitchFamily="34" charset="0"/>
                <a:ea typeface="Merriweather" pitchFamily="34" charset="-122"/>
                <a:cs typeface="Merriweather" pitchFamily="34" charset="-120"/>
              </a:rPr>
              <a:t>AI in VR</a:t>
            </a:r>
            <a:endParaRPr lang="en-US" sz="4850" u="sng" dirty="0"/>
          </a:p>
        </p:txBody>
      </p:sp>
      <p:sp>
        <p:nvSpPr>
          <p:cNvPr id="4" name="Text 1"/>
          <p:cNvSpPr/>
          <p:nvPr/>
        </p:nvSpPr>
        <p:spPr>
          <a:xfrm>
            <a:off x="6214134" y="673907"/>
            <a:ext cx="2202131" cy="573979"/>
          </a:xfrm>
          <a:prstGeom prst="rect">
            <a:avLst/>
          </a:prstGeom>
          <a:noFill/>
          <a:ln/>
        </p:spPr>
        <p:txBody>
          <a:bodyPr wrap="square" lIns="0" tIns="0" rIns="0" bIns="0" rtlCol="0" anchor="t"/>
          <a:lstStyle/>
          <a:p>
            <a:pPr marL="0" indent="0">
              <a:lnSpc>
                <a:spcPts val="3100"/>
              </a:lnSpc>
              <a:buNone/>
            </a:pPr>
            <a:r>
              <a:rPr lang="en-US" sz="3200" b="1" dirty="0" smtClean="0">
                <a:solidFill>
                  <a:schemeClr val="bg1"/>
                </a:solidFill>
              </a:rPr>
              <a:t>Group No. 9</a:t>
            </a:r>
            <a:endParaRPr lang="en-US" sz="3200" b="1" dirty="0">
              <a:solidFill>
                <a:schemeClr val="bg1"/>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680960"/>
            <a:ext cx="14630400" cy="548640"/>
          </a:xfrm>
          <a:prstGeom prst="rect">
            <a:avLst/>
          </a:prstGeom>
        </p:spPr>
      </p:pic>
      <p:sp>
        <p:nvSpPr>
          <p:cNvPr id="6" name="Text 0"/>
          <p:cNvSpPr/>
          <p:nvPr/>
        </p:nvSpPr>
        <p:spPr>
          <a:xfrm>
            <a:off x="1226372" y="1267248"/>
            <a:ext cx="13059783" cy="830041"/>
          </a:xfrm>
          <a:prstGeom prst="rect">
            <a:avLst/>
          </a:prstGeom>
          <a:noFill/>
          <a:ln/>
        </p:spPr>
        <p:txBody>
          <a:bodyPr wrap="square" lIns="0" tIns="0" rIns="0" bIns="0" rtlCol="0" anchor="t"/>
          <a:lstStyle/>
          <a:p>
            <a:pPr marL="0" indent="0">
              <a:lnSpc>
                <a:spcPts val="6050"/>
              </a:lnSpc>
              <a:buNone/>
            </a:pPr>
            <a:r>
              <a:rPr lang="en-US" sz="3200" b="1" dirty="0" smtClean="0">
                <a:solidFill>
                  <a:schemeClr val="bg1"/>
                </a:solidFill>
                <a:latin typeface="Maiandra GD" panose="020E0502030308020204" pitchFamily="34" charset="0"/>
              </a:rPr>
              <a:t>Class: TY_AI-A                                                    </a:t>
            </a:r>
            <a:r>
              <a:rPr lang="en-US" sz="3200" b="1" dirty="0" smtClean="0">
                <a:solidFill>
                  <a:schemeClr val="bg1"/>
                </a:solidFill>
                <a:latin typeface="Maiandra GD" panose="020E0502030308020204" pitchFamily="34" charset="0"/>
              </a:rPr>
              <a:t>             Subject: AI</a:t>
            </a:r>
            <a:endParaRPr lang="en-US" sz="3200" b="1" dirty="0">
              <a:solidFill>
                <a:schemeClr val="bg1"/>
              </a:solidFill>
              <a:latin typeface="Maiandra GD" panose="020E0502030308020204" pitchFamily="34" charset="0"/>
            </a:endParaRPr>
          </a:p>
        </p:txBody>
      </p:sp>
      <p:sp>
        <p:nvSpPr>
          <p:cNvPr id="7" name="Text 0"/>
          <p:cNvSpPr/>
          <p:nvPr/>
        </p:nvSpPr>
        <p:spPr>
          <a:xfrm>
            <a:off x="5903057" y="1669359"/>
            <a:ext cx="2824283" cy="830041"/>
          </a:xfrm>
          <a:prstGeom prst="rect">
            <a:avLst/>
          </a:prstGeom>
          <a:noFill/>
          <a:ln/>
        </p:spPr>
        <p:txBody>
          <a:bodyPr wrap="square" lIns="0" tIns="0" rIns="0" bIns="0" rtlCol="0" anchor="t"/>
          <a:lstStyle/>
          <a:p>
            <a:pPr marL="0" indent="0">
              <a:lnSpc>
                <a:spcPts val="6050"/>
              </a:lnSpc>
              <a:buNone/>
            </a:pPr>
            <a:r>
              <a:rPr lang="en-US" sz="2400" dirty="0" smtClean="0">
                <a:solidFill>
                  <a:srgbClr val="F5F0F0"/>
                </a:solidFill>
                <a:latin typeface="Comic Sans MS" panose="030F0702030302020204" pitchFamily="66" charset="0"/>
                <a:ea typeface="Merriweather" pitchFamily="34" charset="-122"/>
                <a:cs typeface="Merriweather" pitchFamily="34" charset="-120"/>
              </a:rPr>
              <a:t>Presentation Topic</a:t>
            </a:r>
            <a:endParaRPr lang="en-US" sz="2400" dirty="0">
              <a:latin typeface="Comic Sans MS" panose="030F0702030302020204" pitchFamily="66" charset="0"/>
            </a:endParaRPr>
          </a:p>
        </p:txBody>
      </p:sp>
      <p:graphicFrame>
        <p:nvGraphicFramePr>
          <p:cNvPr id="8" name="Content Placeholder 2"/>
          <p:cNvGraphicFramePr>
            <a:graphicFrameLocks/>
          </p:cNvGraphicFramePr>
          <p:nvPr>
            <p:extLst>
              <p:ext uri="{D42A27DB-BD31-4B8C-83A1-F6EECF244321}">
                <p14:modId xmlns:p14="http://schemas.microsoft.com/office/powerpoint/2010/main" val="2732949279"/>
              </p:ext>
            </p:extLst>
          </p:nvPr>
        </p:nvGraphicFramePr>
        <p:xfrm>
          <a:off x="3614567" y="4087905"/>
          <a:ext cx="7250654" cy="3360057"/>
        </p:xfrm>
        <a:graphic>
          <a:graphicData uri="http://schemas.openxmlformats.org/drawingml/2006/table">
            <a:tbl>
              <a:tblPr firstRow="1" bandRow="1">
                <a:tableStyleId>{7DF18680-E054-41AD-8BC1-D1AEF772440D}</a:tableStyleId>
              </a:tblPr>
              <a:tblGrid>
                <a:gridCol w="719504"/>
                <a:gridCol w="1079253"/>
                <a:gridCol w="1698619"/>
                <a:gridCol w="3753278"/>
              </a:tblGrid>
              <a:tr h="418937">
                <a:tc>
                  <a:txBody>
                    <a:bodyPr/>
                    <a:lstStyle/>
                    <a:p>
                      <a:pPr algn="ctr"/>
                      <a:r>
                        <a:rPr lang="en-US" dirty="0" smtClean="0"/>
                        <a:t>Sr.no </a:t>
                      </a:r>
                      <a:endParaRPr lang="en-IN" dirty="0"/>
                    </a:p>
                  </a:txBody>
                  <a:tcPr/>
                </a:tc>
                <a:tc>
                  <a:txBody>
                    <a:bodyPr/>
                    <a:lstStyle/>
                    <a:p>
                      <a:pPr algn="ctr"/>
                      <a:r>
                        <a:rPr lang="en-US" dirty="0" smtClean="0"/>
                        <a:t>Roll.no </a:t>
                      </a:r>
                      <a:endParaRPr lang="en-IN" dirty="0"/>
                    </a:p>
                  </a:txBody>
                  <a:tcPr/>
                </a:tc>
                <a:tc>
                  <a:txBody>
                    <a:bodyPr/>
                    <a:lstStyle/>
                    <a:p>
                      <a:pPr algn="ctr"/>
                      <a:r>
                        <a:rPr lang="en-US" dirty="0" smtClean="0"/>
                        <a:t>PRN</a:t>
                      </a:r>
                      <a:endParaRPr lang="en-IN" dirty="0"/>
                    </a:p>
                  </a:txBody>
                  <a:tcPr/>
                </a:tc>
                <a:tc>
                  <a:txBody>
                    <a:bodyPr/>
                    <a:lstStyle/>
                    <a:p>
                      <a:r>
                        <a:rPr lang="en-US" dirty="0" smtClean="0"/>
                        <a:t>Name</a:t>
                      </a:r>
                      <a:endParaRPr lang="en-IN" dirty="0"/>
                    </a:p>
                  </a:txBody>
                  <a:tcPr/>
                </a:tc>
              </a:tr>
              <a:tr h="588224">
                <a:tc>
                  <a:txBody>
                    <a:bodyPr/>
                    <a:lstStyle/>
                    <a:p>
                      <a:pPr algn="ctr"/>
                      <a:r>
                        <a:rPr lang="en-US" dirty="0" smtClean="0"/>
                        <a:t>1</a:t>
                      </a:r>
                      <a:endParaRPr lang="en-IN" dirty="0"/>
                    </a:p>
                  </a:txBody>
                  <a:tcPr/>
                </a:tc>
                <a:tc>
                  <a:txBody>
                    <a:bodyPr/>
                    <a:lstStyle/>
                    <a:p>
                      <a:pPr algn="ctr"/>
                      <a:r>
                        <a:rPr lang="en-US" dirty="0" smtClean="0"/>
                        <a:t>70</a:t>
                      </a:r>
                      <a:endParaRPr lang="en-IN" dirty="0"/>
                    </a:p>
                  </a:txBody>
                  <a:tcPr/>
                </a:tc>
                <a:tc>
                  <a:txBody>
                    <a:bodyPr/>
                    <a:lstStyle/>
                    <a:p>
                      <a:pPr algn="ctr"/>
                      <a:r>
                        <a:rPr lang="en-US" dirty="0" smtClean="0"/>
                        <a:t>12320204</a:t>
                      </a:r>
                      <a:endParaRPr lang="en-IN" dirty="0"/>
                    </a:p>
                  </a:txBody>
                  <a:tcPr/>
                </a:tc>
                <a:tc>
                  <a:txBody>
                    <a:bodyPr/>
                    <a:lstStyle/>
                    <a:p>
                      <a:r>
                        <a:rPr lang="en-US" dirty="0" err="1" smtClean="0"/>
                        <a:t>Diksha</a:t>
                      </a:r>
                      <a:r>
                        <a:rPr lang="en-US" baseline="0" dirty="0" smtClean="0"/>
                        <a:t> </a:t>
                      </a:r>
                      <a:r>
                        <a:rPr lang="en-US" baseline="0" dirty="0" err="1" smtClean="0"/>
                        <a:t>Teware</a:t>
                      </a:r>
                      <a:endParaRPr lang="en-IN" dirty="0"/>
                    </a:p>
                  </a:txBody>
                  <a:tcPr/>
                </a:tc>
              </a:tr>
              <a:tr h="588224">
                <a:tc>
                  <a:txBody>
                    <a:bodyPr/>
                    <a:lstStyle/>
                    <a:p>
                      <a:pPr algn="ctr"/>
                      <a:r>
                        <a:rPr lang="en-US" dirty="0" smtClean="0"/>
                        <a:t>2</a:t>
                      </a:r>
                      <a:endParaRPr lang="en-IN" dirty="0"/>
                    </a:p>
                  </a:txBody>
                  <a:tcPr/>
                </a:tc>
                <a:tc>
                  <a:txBody>
                    <a:bodyPr/>
                    <a:lstStyle/>
                    <a:p>
                      <a:pPr algn="ctr"/>
                      <a:r>
                        <a:rPr lang="en-US" dirty="0" smtClean="0"/>
                        <a:t>71</a:t>
                      </a:r>
                      <a:endParaRPr lang="en-IN" dirty="0"/>
                    </a:p>
                  </a:txBody>
                  <a:tcPr/>
                </a:tc>
                <a:tc>
                  <a:txBody>
                    <a:bodyPr/>
                    <a:lstStyle/>
                    <a:p>
                      <a:pPr algn="ctr"/>
                      <a:r>
                        <a:rPr lang="en-US" dirty="0" smtClean="0"/>
                        <a:t>12320027</a:t>
                      </a:r>
                      <a:endParaRPr lang="en-IN" dirty="0"/>
                    </a:p>
                  </a:txBody>
                  <a:tcPr/>
                </a:tc>
                <a:tc>
                  <a:txBody>
                    <a:bodyPr/>
                    <a:lstStyle/>
                    <a:p>
                      <a:r>
                        <a:rPr lang="en-US" dirty="0" smtClean="0"/>
                        <a:t>Rutuja Diwate</a:t>
                      </a:r>
                      <a:endParaRPr lang="en-IN" dirty="0"/>
                    </a:p>
                  </a:txBody>
                  <a:tcPr/>
                </a:tc>
              </a:tr>
              <a:tr h="588224">
                <a:tc>
                  <a:txBody>
                    <a:bodyPr/>
                    <a:lstStyle/>
                    <a:p>
                      <a:pPr algn="ctr"/>
                      <a:r>
                        <a:rPr lang="en-US" dirty="0" smtClean="0"/>
                        <a:t>3</a:t>
                      </a:r>
                      <a:endParaRPr lang="en-IN" dirty="0"/>
                    </a:p>
                  </a:txBody>
                  <a:tcPr/>
                </a:tc>
                <a:tc>
                  <a:txBody>
                    <a:bodyPr/>
                    <a:lstStyle/>
                    <a:p>
                      <a:pPr algn="ctr"/>
                      <a:r>
                        <a:rPr lang="en-US" dirty="0" smtClean="0"/>
                        <a:t>72</a:t>
                      </a:r>
                      <a:endParaRPr lang="en-IN" dirty="0"/>
                    </a:p>
                  </a:txBody>
                  <a:tcPr/>
                </a:tc>
                <a:tc>
                  <a:txBody>
                    <a:bodyPr/>
                    <a:lstStyle/>
                    <a:p>
                      <a:pPr algn="ctr"/>
                      <a:r>
                        <a:rPr lang="en-US" dirty="0" smtClean="0"/>
                        <a:t>12320102</a:t>
                      </a:r>
                      <a:endParaRPr lang="en-IN" dirty="0"/>
                    </a:p>
                  </a:txBody>
                  <a:tcPr/>
                </a:tc>
                <a:tc>
                  <a:txBody>
                    <a:bodyPr/>
                    <a:lstStyle/>
                    <a:p>
                      <a:r>
                        <a:rPr lang="en-US" dirty="0" err="1" smtClean="0"/>
                        <a:t>Ashwanti</a:t>
                      </a:r>
                      <a:r>
                        <a:rPr lang="en-US" dirty="0" smtClean="0"/>
                        <a:t> </a:t>
                      </a:r>
                      <a:r>
                        <a:rPr lang="en-US" dirty="0" err="1" smtClean="0"/>
                        <a:t>Gaikwad</a:t>
                      </a:r>
                      <a:r>
                        <a:rPr lang="en-US" dirty="0" smtClean="0"/>
                        <a:t> </a:t>
                      </a:r>
                    </a:p>
                  </a:txBody>
                  <a:tcPr/>
                </a:tc>
              </a:tr>
              <a:tr h="588224">
                <a:tc>
                  <a:txBody>
                    <a:bodyPr/>
                    <a:lstStyle/>
                    <a:p>
                      <a:pPr algn="ctr"/>
                      <a:r>
                        <a:rPr lang="en-US" dirty="0" smtClean="0"/>
                        <a:t>4</a:t>
                      </a:r>
                      <a:endParaRPr lang="en-IN" dirty="0"/>
                    </a:p>
                  </a:txBody>
                  <a:tcPr/>
                </a:tc>
                <a:tc>
                  <a:txBody>
                    <a:bodyPr/>
                    <a:lstStyle/>
                    <a:p>
                      <a:pPr algn="ctr"/>
                      <a:r>
                        <a:rPr lang="en-US" dirty="0" smtClean="0"/>
                        <a:t>73</a:t>
                      </a:r>
                      <a:endParaRPr lang="en-IN" dirty="0"/>
                    </a:p>
                  </a:txBody>
                  <a:tcPr/>
                </a:tc>
                <a:tc>
                  <a:txBody>
                    <a:bodyPr/>
                    <a:lstStyle/>
                    <a:p>
                      <a:pPr algn="ctr"/>
                      <a:r>
                        <a:rPr lang="en-US" dirty="0" smtClean="0"/>
                        <a:t>12320138</a:t>
                      </a:r>
                      <a:endParaRPr lang="en-IN" dirty="0"/>
                    </a:p>
                  </a:txBody>
                  <a:tcPr/>
                </a:tc>
                <a:tc>
                  <a:txBody>
                    <a:bodyPr/>
                    <a:lstStyle/>
                    <a:p>
                      <a:r>
                        <a:rPr lang="en-US" dirty="0" smtClean="0"/>
                        <a:t>Hitesh </a:t>
                      </a:r>
                      <a:r>
                        <a:rPr lang="en-US" dirty="0" err="1" smtClean="0"/>
                        <a:t>Tolani</a:t>
                      </a:r>
                      <a:endParaRPr lang="en-IN" dirty="0"/>
                    </a:p>
                  </a:txBody>
                  <a:tcPr/>
                </a:tc>
              </a:tr>
              <a:tr h="588224">
                <a:tc>
                  <a:txBody>
                    <a:bodyPr/>
                    <a:lstStyle/>
                    <a:p>
                      <a:pPr algn="ctr"/>
                      <a:r>
                        <a:rPr lang="en-US" dirty="0" smtClean="0"/>
                        <a:t>5</a:t>
                      </a:r>
                      <a:endParaRPr lang="en-IN" dirty="0"/>
                    </a:p>
                  </a:txBody>
                  <a:tcPr/>
                </a:tc>
                <a:tc>
                  <a:txBody>
                    <a:bodyPr/>
                    <a:lstStyle/>
                    <a:p>
                      <a:pPr algn="ctr"/>
                      <a:r>
                        <a:rPr lang="en-US" dirty="0" smtClean="0"/>
                        <a:t>75</a:t>
                      </a:r>
                      <a:endParaRPr lang="en-IN" dirty="0"/>
                    </a:p>
                  </a:txBody>
                  <a:tcPr/>
                </a:tc>
                <a:tc>
                  <a:txBody>
                    <a:bodyPr/>
                    <a:lstStyle/>
                    <a:p>
                      <a:pPr algn="ctr"/>
                      <a:r>
                        <a:rPr lang="en-US" dirty="0" smtClean="0"/>
                        <a:t>12320031</a:t>
                      </a:r>
                      <a:endParaRPr lang="en-IN" dirty="0"/>
                    </a:p>
                  </a:txBody>
                  <a:tcPr/>
                </a:tc>
                <a:tc>
                  <a:txBody>
                    <a:bodyPr/>
                    <a:lstStyle/>
                    <a:p>
                      <a:r>
                        <a:rPr lang="en-US" dirty="0" err="1" smtClean="0"/>
                        <a:t>Shravan</a:t>
                      </a:r>
                      <a:r>
                        <a:rPr lang="en-US" dirty="0" smtClean="0"/>
                        <a:t> </a:t>
                      </a:r>
                      <a:r>
                        <a:rPr lang="en-US" dirty="0" err="1" smtClean="0"/>
                        <a:t>Kalzunkar</a:t>
                      </a:r>
                      <a:endParaRPr lang="en-IN" dirty="0"/>
                    </a:p>
                  </a:txBody>
                  <a:tcPr/>
                </a:tc>
              </a:tr>
            </a:tbl>
          </a:graphicData>
        </a:graphic>
      </p:graphicFrame>
      <p:sp>
        <p:nvSpPr>
          <p:cNvPr id="10" name="Text 0"/>
          <p:cNvSpPr/>
          <p:nvPr/>
        </p:nvSpPr>
        <p:spPr>
          <a:xfrm>
            <a:off x="6087726" y="3366109"/>
            <a:ext cx="2511420" cy="303634"/>
          </a:xfrm>
          <a:prstGeom prst="rect">
            <a:avLst/>
          </a:prstGeom>
          <a:noFill/>
          <a:ln/>
        </p:spPr>
        <p:txBody>
          <a:bodyPr wrap="square" lIns="0" tIns="0" rIns="0" bIns="0" rtlCol="0" anchor="t"/>
          <a:lstStyle/>
          <a:p>
            <a:pPr marL="0" indent="0">
              <a:lnSpc>
                <a:spcPts val="6050"/>
              </a:lnSpc>
              <a:buNone/>
            </a:pPr>
            <a:r>
              <a:rPr lang="en-US" sz="2400" u="sng" dirty="0" smtClean="0">
                <a:solidFill>
                  <a:srgbClr val="F5F0F0"/>
                </a:solidFill>
                <a:latin typeface="Candara" panose="020E0502030303020204" pitchFamily="34" charset="0"/>
                <a:ea typeface="Merriweather" pitchFamily="34" charset="-122"/>
                <a:cs typeface="Merriweather" pitchFamily="34" charset="-120"/>
              </a:rPr>
              <a:t>Group Members</a:t>
            </a:r>
            <a:endParaRPr lang="en-US" sz="2400" u="sng" dirty="0">
              <a:latin typeface="Candara" panose="020E0502030303020204" pitchFamily="34" charset="0"/>
            </a:endParaRPr>
          </a:p>
        </p:txBody>
      </p:sp>
    </p:spTree>
    <p:extLst>
      <p:ext uri="{BB962C8B-B14F-4D97-AF65-F5344CB8AC3E}">
        <p14:creationId xmlns:p14="http://schemas.microsoft.com/office/powerpoint/2010/main" val="3318622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14693" y="638175"/>
            <a:ext cx="7887414" cy="1122045"/>
          </a:xfrm>
          <a:prstGeom prst="rect">
            <a:avLst/>
          </a:prstGeom>
          <a:noFill/>
          <a:ln/>
        </p:spPr>
        <p:txBody>
          <a:bodyPr wrap="square" lIns="0" tIns="0" rIns="0" bIns="0" rtlCol="0" anchor="t"/>
          <a:lstStyle/>
          <a:p>
            <a:pPr marL="0" indent="0">
              <a:lnSpc>
                <a:spcPts val="4400"/>
              </a:lnSpc>
              <a:buNone/>
            </a:pPr>
            <a:r>
              <a:rPr lang="en-US" sz="3500" dirty="0">
                <a:solidFill>
                  <a:srgbClr val="F5F0F0"/>
                </a:solidFill>
                <a:latin typeface="Merriweather" pitchFamily="34" charset="0"/>
                <a:ea typeface="Merriweather" pitchFamily="34" charset="-122"/>
                <a:cs typeface="Merriweather" pitchFamily="34" charset="-120"/>
              </a:rPr>
              <a:t>Reinforcement Learning for Dynamic VR Content</a:t>
            </a:r>
            <a:endParaRPr lang="en-US" sz="3500" dirty="0"/>
          </a:p>
        </p:txBody>
      </p:sp>
      <p:pic>
        <p:nvPicPr>
          <p:cNvPr id="4" name="Image 1" descr="preencoded.png"/>
          <p:cNvPicPr>
            <a:picLocks noChangeAspect="1"/>
          </p:cNvPicPr>
          <p:nvPr/>
        </p:nvPicPr>
        <p:blipFill>
          <a:blip r:embed="rId4"/>
          <a:stretch>
            <a:fillRect/>
          </a:stretch>
        </p:blipFill>
        <p:spPr>
          <a:xfrm>
            <a:off x="6114693" y="2029420"/>
            <a:ext cx="448747" cy="448747"/>
          </a:xfrm>
          <a:prstGeom prst="rect">
            <a:avLst/>
          </a:prstGeom>
        </p:spPr>
      </p:pic>
      <p:sp>
        <p:nvSpPr>
          <p:cNvPr id="5" name="Text 1"/>
          <p:cNvSpPr/>
          <p:nvPr/>
        </p:nvSpPr>
        <p:spPr>
          <a:xfrm>
            <a:off x="6114693" y="2657594"/>
            <a:ext cx="2371011" cy="280511"/>
          </a:xfrm>
          <a:prstGeom prst="rect">
            <a:avLst/>
          </a:prstGeom>
          <a:noFill/>
          <a:ln/>
        </p:spPr>
        <p:txBody>
          <a:bodyPr wrap="none" lIns="0" tIns="0" rIns="0" bIns="0" rtlCol="0" anchor="t"/>
          <a:lstStyle/>
          <a:p>
            <a:pPr marL="0" indent="0" algn="l">
              <a:lnSpc>
                <a:spcPts val="2200"/>
              </a:lnSpc>
              <a:buNone/>
            </a:pPr>
            <a:r>
              <a:rPr lang="en-US" sz="1750" dirty="0">
                <a:solidFill>
                  <a:srgbClr val="E2E6E9"/>
                </a:solidFill>
                <a:latin typeface="Merriweather" pitchFamily="34" charset="0"/>
                <a:ea typeface="Merriweather" pitchFamily="34" charset="-122"/>
                <a:cs typeface="Merriweather" pitchFamily="34" charset="-120"/>
              </a:rPr>
              <a:t>Adaptive Experiences</a:t>
            </a:r>
            <a:endParaRPr lang="en-US" sz="1750" dirty="0"/>
          </a:p>
        </p:txBody>
      </p:sp>
      <p:sp>
        <p:nvSpPr>
          <p:cNvPr id="6" name="Text 2"/>
          <p:cNvSpPr/>
          <p:nvPr/>
        </p:nvSpPr>
        <p:spPr>
          <a:xfrm>
            <a:off x="6114693" y="3045738"/>
            <a:ext cx="7887414" cy="574358"/>
          </a:xfrm>
          <a:prstGeom prst="rect">
            <a:avLst/>
          </a:prstGeom>
          <a:noFill/>
          <a:ln/>
        </p:spPr>
        <p:txBody>
          <a:bodyPr wrap="square" lIns="0" tIns="0" rIns="0" bIns="0" rtlCol="0" anchor="t"/>
          <a:lstStyle/>
          <a:p>
            <a:pPr marL="0" indent="0" algn="l">
              <a:lnSpc>
                <a:spcPts val="2250"/>
              </a:lnSpc>
              <a:buNone/>
            </a:pPr>
            <a:r>
              <a:rPr lang="en-US" sz="1400" dirty="0">
                <a:solidFill>
                  <a:srgbClr val="E2E6E9"/>
                </a:solidFill>
                <a:latin typeface="Merriweather" pitchFamily="34" charset="0"/>
                <a:ea typeface="Merriweather" pitchFamily="34" charset="-122"/>
                <a:cs typeface="Merriweather" pitchFamily="34" charset="-120"/>
              </a:rPr>
              <a:t>Reinforcement learning allows VR content to dynamically adjust to user preferences and behaviors.</a:t>
            </a:r>
            <a:endParaRPr lang="en-US" sz="1400" dirty="0"/>
          </a:p>
        </p:txBody>
      </p:sp>
      <p:pic>
        <p:nvPicPr>
          <p:cNvPr id="7" name="Image 2" descr="preencoded.png"/>
          <p:cNvPicPr>
            <a:picLocks noChangeAspect="1"/>
          </p:cNvPicPr>
          <p:nvPr/>
        </p:nvPicPr>
        <p:blipFill>
          <a:blip r:embed="rId5"/>
          <a:stretch>
            <a:fillRect/>
          </a:stretch>
        </p:blipFill>
        <p:spPr>
          <a:xfrm>
            <a:off x="6114693" y="4158615"/>
            <a:ext cx="448747" cy="448747"/>
          </a:xfrm>
          <a:prstGeom prst="rect">
            <a:avLst/>
          </a:prstGeom>
        </p:spPr>
      </p:pic>
      <p:sp>
        <p:nvSpPr>
          <p:cNvPr id="8" name="Text 3"/>
          <p:cNvSpPr/>
          <p:nvPr/>
        </p:nvSpPr>
        <p:spPr>
          <a:xfrm>
            <a:off x="6114693" y="4786789"/>
            <a:ext cx="2498288" cy="280511"/>
          </a:xfrm>
          <a:prstGeom prst="rect">
            <a:avLst/>
          </a:prstGeom>
          <a:noFill/>
          <a:ln/>
        </p:spPr>
        <p:txBody>
          <a:bodyPr wrap="none" lIns="0" tIns="0" rIns="0" bIns="0" rtlCol="0" anchor="t"/>
          <a:lstStyle/>
          <a:p>
            <a:pPr marL="0" indent="0" algn="l">
              <a:lnSpc>
                <a:spcPts val="2200"/>
              </a:lnSpc>
              <a:buNone/>
            </a:pPr>
            <a:r>
              <a:rPr lang="en-US" sz="1750" dirty="0">
                <a:solidFill>
                  <a:srgbClr val="E2E6E9"/>
                </a:solidFill>
                <a:latin typeface="Merriweather" pitchFamily="34" charset="0"/>
                <a:ea typeface="Merriweather" pitchFamily="34" charset="-122"/>
                <a:cs typeface="Merriweather" pitchFamily="34" charset="-120"/>
              </a:rPr>
              <a:t>Procedural Generation</a:t>
            </a:r>
            <a:endParaRPr lang="en-US" sz="1750" dirty="0"/>
          </a:p>
        </p:txBody>
      </p:sp>
      <p:sp>
        <p:nvSpPr>
          <p:cNvPr id="9" name="Text 4"/>
          <p:cNvSpPr/>
          <p:nvPr/>
        </p:nvSpPr>
        <p:spPr>
          <a:xfrm>
            <a:off x="6114693" y="5174932"/>
            <a:ext cx="7887414" cy="574358"/>
          </a:xfrm>
          <a:prstGeom prst="rect">
            <a:avLst/>
          </a:prstGeom>
          <a:noFill/>
          <a:ln/>
        </p:spPr>
        <p:txBody>
          <a:bodyPr wrap="square" lIns="0" tIns="0" rIns="0" bIns="0" rtlCol="0" anchor="t"/>
          <a:lstStyle/>
          <a:p>
            <a:pPr marL="0" indent="0" algn="l">
              <a:lnSpc>
                <a:spcPts val="2250"/>
              </a:lnSpc>
              <a:buNone/>
            </a:pPr>
            <a:r>
              <a:rPr lang="en-US" sz="1400" dirty="0">
                <a:solidFill>
                  <a:srgbClr val="E2E6E9"/>
                </a:solidFill>
                <a:latin typeface="Merriweather" pitchFamily="34" charset="0"/>
                <a:ea typeface="Merriweather" pitchFamily="34" charset="-122"/>
                <a:cs typeface="Merriweather" pitchFamily="34" charset="-120"/>
              </a:rPr>
              <a:t>RL-based techniques can create unique, unpredictable virtual environments that surprise and delight users.</a:t>
            </a:r>
            <a:endParaRPr lang="en-US" sz="1400" dirty="0"/>
          </a:p>
        </p:txBody>
      </p:sp>
      <p:pic>
        <p:nvPicPr>
          <p:cNvPr id="10" name="Image 3" descr="preencoded.png"/>
          <p:cNvPicPr>
            <a:picLocks noChangeAspect="1"/>
          </p:cNvPicPr>
          <p:nvPr/>
        </p:nvPicPr>
        <p:blipFill>
          <a:blip r:embed="rId6"/>
          <a:stretch>
            <a:fillRect/>
          </a:stretch>
        </p:blipFill>
        <p:spPr>
          <a:xfrm>
            <a:off x="6114693" y="6287810"/>
            <a:ext cx="448747" cy="448747"/>
          </a:xfrm>
          <a:prstGeom prst="rect">
            <a:avLst/>
          </a:prstGeom>
        </p:spPr>
      </p:pic>
      <p:sp>
        <p:nvSpPr>
          <p:cNvPr id="11" name="Text 5"/>
          <p:cNvSpPr/>
          <p:nvPr/>
        </p:nvSpPr>
        <p:spPr>
          <a:xfrm>
            <a:off x="6114693" y="6915983"/>
            <a:ext cx="2744153" cy="280511"/>
          </a:xfrm>
          <a:prstGeom prst="rect">
            <a:avLst/>
          </a:prstGeom>
          <a:noFill/>
          <a:ln/>
        </p:spPr>
        <p:txBody>
          <a:bodyPr wrap="none" lIns="0" tIns="0" rIns="0" bIns="0" rtlCol="0" anchor="t"/>
          <a:lstStyle/>
          <a:p>
            <a:pPr marL="0" indent="0" algn="l">
              <a:lnSpc>
                <a:spcPts val="2200"/>
              </a:lnSpc>
              <a:buNone/>
            </a:pPr>
            <a:r>
              <a:rPr lang="en-US" sz="1750" dirty="0">
                <a:solidFill>
                  <a:srgbClr val="E2E6E9"/>
                </a:solidFill>
                <a:latin typeface="Merriweather" pitchFamily="34" charset="0"/>
                <a:ea typeface="Merriweather" pitchFamily="34" charset="-122"/>
                <a:cs typeface="Merriweather" pitchFamily="34" charset="-120"/>
              </a:rPr>
              <a:t>Multiagent Coordination</a:t>
            </a:r>
            <a:endParaRPr lang="en-US" sz="1750" dirty="0"/>
          </a:p>
        </p:txBody>
      </p:sp>
      <p:sp>
        <p:nvSpPr>
          <p:cNvPr id="12" name="Text 6"/>
          <p:cNvSpPr/>
          <p:nvPr/>
        </p:nvSpPr>
        <p:spPr>
          <a:xfrm>
            <a:off x="6114693" y="7304127"/>
            <a:ext cx="7887414" cy="287179"/>
          </a:xfrm>
          <a:prstGeom prst="rect">
            <a:avLst/>
          </a:prstGeom>
          <a:noFill/>
          <a:ln/>
        </p:spPr>
        <p:txBody>
          <a:bodyPr wrap="none" lIns="0" tIns="0" rIns="0" bIns="0" rtlCol="0" anchor="t"/>
          <a:lstStyle/>
          <a:p>
            <a:pPr marL="0" indent="0" algn="l">
              <a:lnSpc>
                <a:spcPts val="2250"/>
              </a:lnSpc>
              <a:buNone/>
            </a:pPr>
            <a:r>
              <a:rPr lang="en-US" sz="1400" dirty="0">
                <a:solidFill>
                  <a:srgbClr val="E2E6E9"/>
                </a:solidFill>
                <a:latin typeface="Merriweather" pitchFamily="34" charset="0"/>
                <a:ea typeface="Merriweather" pitchFamily="34" charset="-122"/>
                <a:cs typeface="Merriweather" pitchFamily="34" charset="-120"/>
              </a:rPr>
              <a:t>RL can enable virtual characters to collaborate and interact in complex, lifelike ways.</a:t>
            </a:r>
            <a:endParaRPr lang="en-US" sz="1400" dirty="0"/>
          </a:p>
        </p:txBody>
      </p:sp>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86400" y="7698938"/>
            <a:ext cx="9144000" cy="53066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8552" y="819626"/>
            <a:ext cx="7546896" cy="1425893"/>
          </a:xfrm>
          <a:prstGeom prst="rect">
            <a:avLst/>
          </a:prstGeom>
          <a:noFill/>
          <a:ln/>
        </p:spPr>
        <p:txBody>
          <a:bodyPr wrap="square" lIns="0" tIns="0" rIns="0" bIns="0" rtlCol="0" anchor="t"/>
          <a:lstStyle/>
          <a:p>
            <a:pPr marL="0" indent="0">
              <a:lnSpc>
                <a:spcPts val="5600"/>
              </a:lnSpc>
              <a:buNone/>
            </a:pPr>
            <a:r>
              <a:rPr lang="en-US" sz="4450" dirty="0">
                <a:solidFill>
                  <a:srgbClr val="F5F0F0"/>
                </a:solidFill>
                <a:latin typeface="Merriweather" pitchFamily="34" charset="0"/>
                <a:ea typeface="Merriweather" pitchFamily="34" charset="-122"/>
                <a:cs typeface="Merriweather" pitchFamily="34" charset="-120"/>
              </a:rPr>
              <a:t>Algorithms for Generative AI in VR</a:t>
            </a:r>
            <a:endParaRPr lang="en-US" sz="4450" dirty="0"/>
          </a:p>
        </p:txBody>
      </p:sp>
      <p:sp>
        <p:nvSpPr>
          <p:cNvPr id="4" name="Shape 1"/>
          <p:cNvSpPr/>
          <p:nvPr/>
        </p:nvSpPr>
        <p:spPr>
          <a:xfrm>
            <a:off x="798552" y="2587704"/>
            <a:ext cx="7546896" cy="4822269"/>
          </a:xfrm>
          <a:prstGeom prst="roundRect">
            <a:avLst>
              <a:gd name="adj" fmla="val 1987"/>
            </a:avLst>
          </a:prstGeom>
          <a:noFill/>
          <a:ln w="7620">
            <a:solidFill>
              <a:srgbClr val="FFFFFF">
                <a:alpha val="24000"/>
              </a:srgbClr>
            </a:solidFill>
            <a:prstDash val="solid"/>
          </a:ln>
        </p:spPr>
      </p:sp>
      <p:sp>
        <p:nvSpPr>
          <p:cNvPr id="5" name="Shape 2"/>
          <p:cNvSpPr/>
          <p:nvPr/>
        </p:nvSpPr>
        <p:spPr>
          <a:xfrm>
            <a:off x="806172" y="2595324"/>
            <a:ext cx="7531656" cy="1384340"/>
          </a:xfrm>
          <a:prstGeom prst="rect">
            <a:avLst/>
          </a:prstGeom>
          <a:solidFill>
            <a:srgbClr val="FFFFFF">
              <a:alpha val="4000"/>
            </a:srgbClr>
          </a:solidFill>
          <a:ln/>
        </p:spPr>
      </p:sp>
      <p:sp>
        <p:nvSpPr>
          <p:cNvPr id="6" name="Text 3"/>
          <p:cNvSpPr/>
          <p:nvPr/>
        </p:nvSpPr>
        <p:spPr>
          <a:xfrm>
            <a:off x="1034296" y="2739747"/>
            <a:ext cx="3305770" cy="730329"/>
          </a:xfrm>
          <a:prstGeom prst="rect">
            <a:avLst/>
          </a:prstGeom>
          <a:noFill/>
          <a:ln/>
        </p:spPr>
        <p:txBody>
          <a:bodyPr wrap="square" lIns="0" tIns="0" rIns="0" bIns="0" rtlCol="0" anchor="t"/>
          <a:lstStyle/>
          <a:p>
            <a:pPr marL="0" indent="0">
              <a:lnSpc>
                <a:spcPts val="2850"/>
              </a:lnSpc>
              <a:buNone/>
            </a:pPr>
            <a:r>
              <a:rPr lang="en-US" sz="1750" dirty="0">
                <a:solidFill>
                  <a:srgbClr val="E2E6E9"/>
                </a:solidFill>
                <a:latin typeface="Merriweather" pitchFamily="34" charset="0"/>
                <a:ea typeface="Merriweather" pitchFamily="34" charset="-122"/>
                <a:cs typeface="Merriweather" pitchFamily="34" charset="-120"/>
              </a:rPr>
              <a:t>Generative Adversarial Networks (GANs)</a:t>
            </a:r>
            <a:endParaRPr lang="en-US" sz="1750" dirty="0"/>
          </a:p>
        </p:txBody>
      </p:sp>
      <p:sp>
        <p:nvSpPr>
          <p:cNvPr id="7" name="Text 4"/>
          <p:cNvSpPr/>
          <p:nvPr/>
        </p:nvSpPr>
        <p:spPr>
          <a:xfrm>
            <a:off x="4803934" y="2739747"/>
            <a:ext cx="3305770" cy="1095494"/>
          </a:xfrm>
          <a:prstGeom prst="rect">
            <a:avLst/>
          </a:prstGeom>
          <a:noFill/>
          <a:ln/>
        </p:spPr>
        <p:txBody>
          <a:bodyPr wrap="square" lIns="0" tIns="0" rIns="0" bIns="0" rtlCol="0" anchor="t"/>
          <a:lstStyle/>
          <a:p>
            <a:pPr marL="0" indent="0">
              <a:lnSpc>
                <a:spcPts val="2850"/>
              </a:lnSpc>
              <a:buNone/>
            </a:pPr>
            <a:r>
              <a:rPr lang="en-US" sz="1750" dirty="0">
                <a:solidFill>
                  <a:srgbClr val="E2E6E9"/>
                </a:solidFill>
                <a:latin typeface="Merriweather" pitchFamily="34" charset="0"/>
                <a:ea typeface="Merriweather" pitchFamily="34" charset="-122"/>
                <a:cs typeface="Merriweather" pitchFamily="34" charset="-120"/>
              </a:rPr>
              <a:t>Powerful for generating high-fidelity 3D models and textures</a:t>
            </a:r>
            <a:endParaRPr lang="en-US" sz="1750" dirty="0"/>
          </a:p>
        </p:txBody>
      </p:sp>
      <p:sp>
        <p:nvSpPr>
          <p:cNvPr id="8" name="Shape 5"/>
          <p:cNvSpPr/>
          <p:nvPr/>
        </p:nvSpPr>
        <p:spPr>
          <a:xfrm>
            <a:off x="806172" y="3979664"/>
            <a:ext cx="7531656" cy="1019175"/>
          </a:xfrm>
          <a:prstGeom prst="rect">
            <a:avLst/>
          </a:prstGeom>
          <a:solidFill>
            <a:srgbClr val="000000">
              <a:alpha val="4000"/>
            </a:srgbClr>
          </a:solidFill>
          <a:ln/>
        </p:spPr>
      </p:sp>
      <p:sp>
        <p:nvSpPr>
          <p:cNvPr id="9" name="Text 6"/>
          <p:cNvSpPr/>
          <p:nvPr/>
        </p:nvSpPr>
        <p:spPr>
          <a:xfrm>
            <a:off x="1034296" y="4124087"/>
            <a:ext cx="3305770" cy="730329"/>
          </a:xfrm>
          <a:prstGeom prst="rect">
            <a:avLst/>
          </a:prstGeom>
          <a:noFill/>
          <a:ln/>
        </p:spPr>
        <p:txBody>
          <a:bodyPr wrap="square" lIns="0" tIns="0" rIns="0" bIns="0" rtlCol="0" anchor="t"/>
          <a:lstStyle/>
          <a:p>
            <a:pPr marL="0" indent="0">
              <a:lnSpc>
                <a:spcPts val="2850"/>
              </a:lnSpc>
              <a:buNone/>
            </a:pPr>
            <a:r>
              <a:rPr lang="en-US" sz="1750" dirty="0">
                <a:solidFill>
                  <a:srgbClr val="E2E6E9"/>
                </a:solidFill>
                <a:latin typeface="Merriweather" pitchFamily="34" charset="0"/>
                <a:ea typeface="Merriweather" pitchFamily="34" charset="-122"/>
                <a:cs typeface="Merriweather" pitchFamily="34" charset="-120"/>
              </a:rPr>
              <a:t>Variational Autoencoders (VAEs)</a:t>
            </a:r>
            <a:endParaRPr lang="en-US" sz="1750" dirty="0"/>
          </a:p>
        </p:txBody>
      </p:sp>
      <p:sp>
        <p:nvSpPr>
          <p:cNvPr id="10" name="Text 7"/>
          <p:cNvSpPr/>
          <p:nvPr/>
        </p:nvSpPr>
        <p:spPr>
          <a:xfrm>
            <a:off x="4803934" y="4124087"/>
            <a:ext cx="3305770" cy="730329"/>
          </a:xfrm>
          <a:prstGeom prst="rect">
            <a:avLst/>
          </a:prstGeom>
          <a:noFill/>
          <a:ln/>
        </p:spPr>
        <p:txBody>
          <a:bodyPr wrap="square" lIns="0" tIns="0" rIns="0" bIns="0" rtlCol="0" anchor="t"/>
          <a:lstStyle/>
          <a:p>
            <a:pPr marL="0" indent="0">
              <a:lnSpc>
                <a:spcPts val="2850"/>
              </a:lnSpc>
              <a:buNone/>
            </a:pPr>
            <a:r>
              <a:rPr lang="en-US" sz="1750" dirty="0">
                <a:solidFill>
                  <a:srgbClr val="E2E6E9"/>
                </a:solidFill>
                <a:latin typeface="Merriweather" pitchFamily="34" charset="0"/>
                <a:ea typeface="Merriweather" pitchFamily="34" charset="-122"/>
                <a:cs typeface="Merriweather" pitchFamily="34" charset="-120"/>
              </a:rPr>
              <a:t>Effective at creating diverse, unconventional 3D content</a:t>
            </a:r>
            <a:endParaRPr lang="en-US" sz="1750" dirty="0"/>
          </a:p>
        </p:txBody>
      </p:sp>
      <p:sp>
        <p:nvSpPr>
          <p:cNvPr id="11" name="Shape 8"/>
          <p:cNvSpPr/>
          <p:nvPr/>
        </p:nvSpPr>
        <p:spPr>
          <a:xfrm>
            <a:off x="806172" y="4998839"/>
            <a:ext cx="7531656" cy="1019175"/>
          </a:xfrm>
          <a:prstGeom prst="rect">
            <a:avLst/>
          </a:prstGeom>
          <a:solidFill>
            <a:srgbClr val="FFFFFF">
              <a:alpha val="4000"/>
            </a:srgbClr>
          </a:solidFill>
          <a:ln/>
        </p:spPr>
      </p:sp>
      <p:sp>
        <p:nvSpPr>
          <p:cNvPr id="12" name="Text 9"/>
          <p:cNvSpPr/>
          <p:nvPr/>
        </p:nvSpPr>
        <p:spPr>
          <a:xfrm>
            <a:off x="1034296" y="5143262"/>
            <a:ext cx="3305770" cy="365165"/>
          </a:xfrm>
          <a:prstGeom prst="rect">
            <a:avLst/>
          </a:prstGeom>
          <a:noFill/>
          <a:ln/>
        </p:spPr>
        <p:txBody>
          <a:bodyPr wrap="none" lIns="0" tIns="0" rIns="0" bIns="0" rtlCol="0" anchor="t"/>
          <a:lstStyle/>
          <a:p>
            <a:pPr marL="0" indent="0">
              <a:lnSpc>
                <a:spcPts val="2850"/>
              </a:lnSpc>
              <a:buNone/>
            </a:pPr>
            <a:r>
              <a:rPr lang="en-US" sz="1750" dirty="0">
                <a:solidFill>
                  <a:srgbClr val="E2E6E9"/>
                </a:solidFill>
                <a:latin typeface="Merriweather" pitchFamily="34" charset="0"/>
                <a:ea typeface="Merriweather" pitchFamily="34" charset="-122"/>
                <a:cs typeface="Merriweather" pitchFamily="34" charset="-120"/>
              </a:rPr>
              <a:t>Diffusion Models</a:t>
            </a:r>
            <a:endParaRPr lang="en-US" sz="1750" dirty="0"/>
          </a:p>
        </p:txBody>
      </p:sp>
      <p:sp>
        <p:nvSpPr>
          <p:cNvPr id="13" name="Text 10"/>
          <p:cNvSpPr/>
          <p:nvPr/>
        </p:nvSpPr>
        <p:spPr>
          <a:xfrm>
            <a:off x="4803934" y="5143262"/>
            <a:ext cx="3305770" cy="730329"/>
          </a:xfrm>
          <a:prstGeom prst="rect">
            <a:avLst/>
          </a:prstGeom>
          <a:noFill/>
          <a:ln/>
        </p:spPr>
        <p:txBody>
          <a:bodyPr wrap="square" lIns="0" tIns="0" rIns="0" bIns="0" rtlCol="0" anchor="t"/>
          <a:lstStyle/>
          <a:p>
            <a:pPr marL="0" indent="0">
              <a:lnSpc>
                <a:spcPts val="2850"/>
              </a:lnSpc>
              <a:buNone/>
            </a:pPr>
            <a:r>
              <a:rPr lang="en-US" sz="1750" dirty="0">
                <a:solidFill>
                  <a:srgbClr val="E2E6E9"/>
                </a:solidFill>
                <a:latin typeface="Merriweather" pitchFamily="34" charset="0"/>
                <a:ea typeface="Merriweather" pitchFamily="34" charset="-122"/>
                <a:cs typeface="Merriweather" pitchFamily="34" charset="-120"/>
              </a:rPr>
              <a:t>Innovative for generating unique, complex 3D forms</a:t>
            </a:r>
            <a:endParaRPr lang="en-US" sz="1750" dirty="0"/>
          </a:p>
        </p:txBody>
      </p:sp>
      <p:sp>
        <p:nvSpPr>
          <p:cNvPr id="14" name="Shape 11"/>
          <p:cNvSpPr/>
          <p:nvPr/>
        </p:nvSpPr>
        <p:spPr>
          <a:xfrm>
            <a:off x="806172" y="6018014"/>
            <a:ext cx="7531656" cy="1384340"/>
          </a:xfrm>
          <a:prstGeom prst="rect">
            <a:avLst/>
          </a:prstGeom>
          <a:solidFill>
            <a:srgbClr val="000000">
              <a:alpha val="4000"/>
            </a:srgbClr>
          </a:solidFill>
          <a:ln/>
        </p:spPr>
      </p:sp>
      <p:sp>
        <p:nvSpPr>
          <p:cNvPr id="15" name="Text 12"/>
          <p:cNvSpPr/>
          <p:nvPr/>
        </p:nvSpPr>
        <p:spPr>
          <a:xfrm>
            <a:off x="1034296" y="6162437"/>
            <a:ext cx="3305770" cy="730329"/>
          </a:xfrm>
          <a:prstGeom prst="rect">
            <a:avLst/>
          </a:prstGeom>
          <a:noFill/>
          <a:ln/>
        </p:spPr>
        <p:txBody>
          <a:bodyPr wrap="square" lIns="0" tIns="0" rIns="0" bIns="0" rtlCol="0" anchor="t"/>
          <a:lstStyle/>
          <a:p>
            <a:pPr marL="0" indent="0">
              <a:lnSpc>
                <a:spcPts val="2850"/>
              </a:lnSpc>
              <a:buNone/>
            </a:pPr>
            <a:r>
              <a:rPr lang="en-US" sz="1750" dirty="0">
                <a:solidFill>
                  <a:srgbClr val="E2E6E9"/>
                </a:solidFill>
                <a:latin typeface="Merriweather" pitchFamily="34" charset="0"/>
                <a:ea typeface="Merriweather" pitchFamily="34" charset="-122"/>
                <a:cs typeface="Merriweather" pitchFamily="34" charset="-120"/>
              </a:rPr>
              <a:t>Neural Radiance Fields (NeRFs)</a:t>
            </a:r>
            <a:endParaRPr lang="en-US" sz="1750" dirty="0"/>
          </a:p>
        </p:txBody>
      </p:sp>
      <p:sp>
        <p:nvSpPr>
          <p:cNvPr id="16" name="Text 13"/>
          <p:cNvSpPr/>
          <p:nvPr/>
        </p:nvSpPr>
        <p:spPr>
          <a:xfrm>
            <a:off x="4803934" y="6162437"/>
            <a:ext cx="3305770" cy="1095494"/>
          </a:xfrm>
          <a:prstGeom prst="rect">
            <a:avLst/>
          </a:prstGeom>
          <a:noFill/>
          <a:ln/>
        </p:spPr>
        <p:txBody>
          <a:bodyPr wrap="square" lIns="0" tIns="0" rIns="0" bIns="0" rtlCol="0" anchor="t"/>
          <a:lstStyle/>
          <a:p>
            <a:pPr marL="0" indent="0">
              <a:lnSpc>
                <a:spcPts val="2850"/>
              </a:lnSpc>
              <a:buNone/>
            </a:pPr>
            <a:r>
              <a:rPr lang="en-US" sz="1750" dirty="0">
                <a:solidFill>
                  <a:srgbClr val="E2E6E9"/>
                </a:solidFill>
                <a:latin typeface="Merriweather" pitchFamily="34" charset="0"/>
                <a:ea typeface="Merriweather" pitchFamily="34" charset="-122"/>
                <a:cs typeface="Merriweather" pitchFamily="34" charset="-120"/>
              </a:rPr>
              <a:t>Compact, efficient representations for real-time 3D rendering</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53789"/>
            <a:ext cx="14630400" cy="2206347"/>
          </a:xfrm>
          <a:prstGeom prst="rect">
            <a:avLst/>
          </a:prstGeom>
        </p:spPr>
      </p:pic>
      <p:sp>
        <p:nvSpPr>
          <p:cNvPr id="3" name="Text 0"/>
          <p:cNvSpPr/>
          <p:nvPr/>
        </p:nvSpPr>
        <p:spPr>
          <a:xfrm>
            <a:off x="617696" y="2691884"/>
            <a:ext cx="9311402" cy="551498"/>
          </a:xfrm>
          <a:prstGeom prst="rect">
            <a:avLst/>
          </a:prstGeom>
          <a:noFill/>
          <a:ln/>
        </p:spPr>
        <p:txBody>
          <a:bodyPr wrap="none" lIns="0" tIns="0" rIns="0" bIns="0" rtlCol="0" anchor="t"/>
          <a:lstStyle/>
          <a:p>
            <a:pPr marL="0" indent="0">
              <a:lnSpc>
                <a:spcPts val="4300"/>
              </a:lnSpc>
              <a:buNone/>
            </a:pPr>
            <a:r>
              <a:rPr lang="en-US" sz="3450" dirty="0">
                <a:solidFill>
                  <a:srgbClr val="F5F0F0"/>
                </a:solidFill>
                <a:latin typeface="Merriweather" pitchFamily="34" charset="0"/>
                <a:ea typeface="Merriweather" pitchFamily="34" charset="-122"/>
                <a:cs typeface="Merriweather" pitchFamily="34" charset="-120"/>
              </a:rPr>
              <a:t>Challenges in Applying Generative AI in VR</a:t>
            </a:r>
            <a:endParaRPr lang="en-US" sz="3450" dirty="0"/>
          </a:p>
        </p:txBody>
      </p:sp>
      <p:pic>
        <p:nvPicPr>
          <p:cNvPr id="4" name="Image 1" descr="preencoded.png"/>
          <p:cNvPicPr>
            <a:picLocks noChangeAspect="1"/>
          </p:cNvPicPr>
          <p:nvPr/>
        </p:nvPicPr>
        <p:blipFill>
          <a:blip r:embed="rId4"/>
          <a:stretch>
            <a:fillRect/>
          </a:stretch>
        </p:blipFill>
        <p:spPr>
          <a:xfrm>
            <a:off x="617696" y="3508058"/>
            <a:ext cx="882491" cy="1411962"/>
          </a:xfrm>
          <a:prstGeom prst="rect">
            <a:avLst/>
          </a:prstGeom>
        </p:spPr>
      </p:pic>
      <p:sp>
        <p:nvSpPr>
          <p:cNvPr id="5" name="Text 1"/>
          <p:cNvSpPr/>
          <p:nvPr/>
        </p:nvSpPr>
        <p:spPr>
          <a:xfrm>
            <a:off x="1764863" y="3684508"/>
            <a:ext cx="2575560" cy="275749"/>
          </a:xfrm>
          <a:prstGeom prst="rect">
            <a:avLst/>
          </a:prstGeom>
          <a:noFill/>
          <a:ln/>
        </p:spPr>
        <p:txBody>
          <a:bodyPr wrap="none" lIns="0" tIns="0" rIns="0" bIns="0" rtlCol="0" anchor="t"/>
          <a:lstStyle/>
          <a:p>
            <a:pPr marL="0" indent="0" algn="l">
              <a:lnSpc>
                <a:spcPts val="2150"/>
              </a:lnSpc>
              <a:buNone/>
            </a:pPr>
            <a:r>
              <a:rPr lang="en-US" sz="2000" b="1" dirty="0">
                <a:solidFill>
                  <a:srgbClr val="E2E6E9"/>
                </a:solidFill>
                <a:latin typeface="Merriweather" pitchFamily="34" charset="0"/>
                <a:ea typeface="Merriweather" pitchFamily="34" charset="-122"/>
                <a:cs typeface="Merriweather" pitchFamily="34" charset="-120"/>
              </a:rPr>
              <a:t>Real-time Performance</a:t>
            </a:r>
            <a:endParaRPr lang="en-US" sz="2000" b="1" dirty="0"/>
          </a:p>
        </p:txBody>
      </p:sp>
      <p:sp>
        <p:nvSpPr>
          <p:cNvPr id="6" name="Text 2"/>
          <p:cNvSpPr/>
          <p:nvPr/>
        </p:nvSpPr>
        <p:spPr>
          <a:xfrm>
            <a:off x="1764863" y="4066103"/>
            <a:ext cx="12247840" cy="282297"/>
          </a:xfrm>
          <a:prstGeom prst="rect">
            <a:avLst/>
          </a:prstGeom>
          <a:noFill/>
          <a:ln/>
        </p:spPr>
        <p:txBody>
          <a:bodyPr wrap="none" lIns="0" tIns="0" rIns="0" bIns="0" rtlCol="0" anchor="t"/>
          <a:lstStyle/>
          <a:p>
            <a:pPr marL="0" indent="0" algn="l">
              <a:lnSpc>
                <a:spcPts val="2200"/>
              </a:lnSpc>
              <a:buNone/>
            </a:pPr>
            <a:r>
              <a:rPr lang="en-US" dirty="0">
                <a:solidFill>
                  <a:srgbClr val="E2E6E9"/>
                </a:solidFill>
                <a:latin typeface="Merriweather" pitchFamily="34" charset="0"/>
                <a:ea typeface="Merriweather" pitchFamily="34" charset="-122"/>
                <a:cs typeface="Merriweather" pitchFamily="34" charset="-120"/>
              </a:rPr>
              <a:t>Ensuring low latency and high frame rates for seamless, responsive VR experiences.</a:t>
            </a:r>
            <a:endParaRPr lang="en-US" dirty="0"/>
          </a:p>
        </p:txBody>
      </p:sp>
      <p:pic>
        <p:nvPicPr>
          <p:cNvPr id="7" name="Image 2" descr="preencoded.png"/>
          <p:cNvPicPr>
            <a:picLocks noChangeAspect="1"/>
          </p:cNvPicPr>
          <p:nvPr/>
        </p:nvPicPr>
        <p:blipFill>
          <a:blip r:embed="rId5"/>
          <a:stretch>
            <a:fillRect/>
          </a:stretch>
        </p:blipFill>
        <p:spPr>
          <a:xfrm>
            <a:off x="617696" y="4920020"/>
            <a:ext cx="882491" cy="1411962"/>
          </a:xfrm>
          <a:prstGeom prst="rect">
            <a:avLst/>
          </a:prstGeom>
        </p:spPr>
      </p:pic>
      <p:sp>
        <p:nvSpPr>
          <p:cNvPr id="8" name="Text 3"/>
          <p:cNvSpPr/>
          <p:nvPr/>
        </p:nvSpPr>
        <p:spPr>
          <a:xfrm>
            <a:off x="1764863" y="5096470"/>
            <a:ext cx="2880122" cy="275749"/>
          </a:xfrm>
          <a:prstGeom prst="rect">
            <a:avLst/>
          </a:prstGeom>
          <a:noFill/>
          <a:ln/>
        </p:spPr>
        <p:txBody>
          <a:bodyPr wrap="none" lIns="0" tIns="0" rIns="0" bIns="0" rtlCol="0" anchor="t"/>
          <a:lstStyle/>
          <a:p>
            <a:pPr marL="0" indent="0" algn="l">
              <a:lnSpc>
                <a:spcPts val="2150"/>
              </a:lnSpc>
              <a:buNone/>
            </a:pPr>
            <a:r>
              <a:rPr lang="en-US" sz="2000" b="1" dirty="0">
                <a:solidFill>
                  <a:srgbClr val="E2E6E9"/>
                </a:solidFill>
                <a:latin typeface="Merriweather" pitchFamily="34" charset="0"/>
                <a:ea typeface="Merriweather" pitchFamily="34" charset="-122"/>
                <a:cs typeface="Merriweather" pitchFamily="34" charset="-120"/>
              </a:rPr>
              <a:t>Robustness and Reliability</a:t>
            </a:r>
            <a:endParaRPr lang="en-US" sz="2000" b="1" dirty="0"/>
          </a:p>
        </p:txBody>
      </p:sp>
      <p:sp>
        <p:nvSpPr>
          <p:cNvPr id="9" name="Text 4"/>
          <p:cNvSpPr/>
          <p:nvPr/>
        </p:nvSpPr>
        <p:spPr>
          <a:xfrm>
            <a:off x="1764863" y="5478066"/>
            <a:ext cx="12247840" cy="282297"/>
          </a:xfrm>
          <a:prstGeom prst="rect">
            <a:avLst/>
          </a:prstGeom>
          <a:noFill/>
          <a:ln/>
        </p:spPr>
        <p:txBody>
          <a:bodyPr wrap="none" lIns="0" tIns="0" rIns="0" bIns="0" rtlCol="0" anchor="t"/>
          <a:lstStyle/>
          <a:p>
            <a:pPr marL="0" indent="0" algn="l">
              <a:lnSpc>
                <a:spcPts val="2200"/>
              </a:lnSpc>
              <a:buNone/>
            </a:pPr>
            <a:r>
              <a:rPr lang="en-US" dirty="0">
                <a:solidFill>
                  <a:srgbClr val="E2E6E9"/>
                </a:solidFill>
                <a:latin typeface="Merriweather" pitchFamily="34" charset="0"/>
                <a:ea typeface="Merriweather" pitchFamily="34" charset="-122"/>
                <a:cs typeface="Merriweather" pitchFamily="34" charset="-120"/>
              </a:rPr>
              <a:t>Developing stable, predictable generative models that can handle the dynamic nature of VR.</a:t>
            </a:r>
            <a:endParaRPr lang="en-US" dirty="0"/>
          </a:p>
        </p:txBody>
      </p:sp>
      <p:pic>
        <p:nvPicPr>
          <p:cNvPr id="10" name="Image 3" descr="preencoded.png"/>
          <p:cNvPicPr>
            <a:picLocks noChangeAspect="1"/>
          </p:cNvPicPr>
          <p:nvPr/>
        </p:nvPicPr>
        <p:blipFill>
          <a:blip r:embed="rId6"/>
          <a:stretch>
            <a:fillRect/>
          </a:stretch>
        </p:blipFill>
        <p:spPr>
          <a:xfrm>
            <a:off x="617696" y="6285058"/>
            <a:ext cx="882491" cy="1411962"/>
          </a:xfrm>
          <a:prstGeom prst="rect">
            <a:avLst/>
          </a:prstGeom>
        </p:spPr>
      </p:pic>
      <p:sp>
        <p:nvSpPr>
          <p:cNvPr id="11" name="Text 5"/>
          <p:cNvSpPr/>
          <p:nvPr/>
        </p:nvSpPr>
        <p:spPr>
          <a:xfrm>
            <a:off x="1764863" y="6508433"/>
            <a:ext cx="2206347" cy="275749"/>
          </a:xfrm>
          <a:prstGeom prst="rect">
            <a:avLst/>
          </a:prstGeom>
          <a:noFill/>
          <a:ln/>
        </p:spPr>
        <p:txBody>
          <a:bodyPr wrap="none" lIns="0" tIns="0" rIns="0" bIns="0" rtlCol="0" anchor="t"/>
          <a:lstStyle/>
          <a:p>
            <a:pPr marL="0" indent="0" algn="l">
              <a:lnSpc>
                <a:spcPts val="2150"/>
              </a:lnSpc>
              <a:buNone/>
            </a:pPr>
            <a:r>
              <a:rPr lang="en-US" sz="2000" b="1" dirty="0">
                <a:solidFill>
                  <a:srgbClr val="E2E6E9"/>
                </a:solidFill>
                <a:latin typeface="Merriweather" pitchFamily="34" charset="0"/>
                <a:ea typeface="Merriweather" pitchFamily="34" charset="-122"/>
                <a:cs typeface="Merriweather" pitchFamily="34" charset="-120"/>
              </a:rPr>
              <a:t>Safety and Ethics</a:t>
            </a:r>
            <a:endParaRPr lang="en-US" sz="2000" b="1" dirty="0"/>
          </a:p>
        </p:txBody>
      </p:sp>
      <p:sp>
        <p:nvSpPr>
          <p:cNvPr id="12" name="Text 6"/>
          <p:cNvSpPr/>
          <p:nvPr/>
        </p:nvSpPr>
        <p:spPr>
          <a:xfrm>
            <a:off x="1764863" y="6890028"/>
            <a:ext cx="12247840" cy="282297"/>
          </a:xfrm>
          <a:prstGeom prst="rect">
            <a:avLst/>
          </a:prstGeom>
          <a:noFill/>
          <a:ln/>
        </p:spPr>
        <p:txBody>
          <a:bodyPr wrap="none" lIns="0" tIns="0" rIns="0" bIns="0" rtlCol="0" anchor="t"/>
          <a:lstStyle/>
          <a:p>
            <a:pPr marL="0" indent="0" algn="l">
              <a:lnSpc>
                <a:spcPts val="2200"/>
              </a:lnSpc>
              <a:buNone/>
            </a:pPr>
            <a:r>
              <a:rPr lang="en-US" dirty="0">
                <a:solidFill>
                  <a:srgbClr val="E2E6E9"/>
                </a:solidFill>
                <a:latin typeface="Merriweather" pitchFamily="34" charset="0"/>
                <a:ea typeface="Merriweather" pitchFamily="34" charset="-122"/>
                <a:cs typeface="Merriweather" pitchFamily="34" charset="-120"/>
              </a:rPr>
              <a:t>Addressing potential biases and negative impacts of generative AI in immersive virtual environments.</a:t>
            </a:r>
            <a:endParaRPr lang="en-US" dirty="0"/>
          </a:p>
        </p:txBody>
      </p:sp>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7743944"/>
            <a:ext cx="14630400" cy="48565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3798" y="2203847"/>
            <a:ext cx="10628828"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Applications of Generative AI in VR</a:t>
            </a:r>
            <a:endParaRPr lang="en-US" sz="4850" dirty="0"/>
          </a:p>
        </p:txBody>
      </p:sp>
      <p:sp>
        <p:nvSpPr>
          <p:cNvPr id="3" name="Text 1"/>
          <p:cNvSpPr/>
          <p:nvPr/>
        </p:nvSpPr>
        <p:spPr>
          <a:xfrm>
            <a:off x="863798" y="3592116"/>
            <a:ext cx="3085386"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Content Creation</a:t>
            </a:r>
            <a:endParaRPr lang="en-US" sz="2400" dirty="0"/>
          </a:p>
        </p:txBody>
      </p:sp>
      <p:sp>
        <p:nvSpPr>
          <p:cNvPr id="4" name="Text 2"/>
          <p:cNvSpPr/>
          <p:nvPr/>
        </p:nvSpPr>
        <p:spPr>
          <a:xfrm>
            <a:off x="863798" y="4224457"/>
            <a:ext cx="3898940"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Accelerating the development of 3D assets, animations, and environments for VR experiences.</a:t>
            </a:r>
            <a:endParaRPr lang="en-US" sz="1900" dirty="0"/>
          </a:p>
        </p:txBody>
      </p:sp>
      <p:sp>
        <p:nvSpPr>
          <p:cNvPr id="5" name="Text 3"/>
          <p:cNvSpPr/>
          <p:nvPr/>
        </p:nvSpPr>
        <p:spPr>
          <a:xfrm>
            <a:off x="5372576" y="3592116"/>
            <a:ext cx="3547348"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Interactive Storytelling</a:t>
            </a:r>
            <a:endParaRPr lang="en-US" sz="2400" dirty="0"/>
          </a:p>
        </p:txBody>
      </p:sp>
      <p:sp>
        <p:nvSpPr>
          <p:cNvPr id="6" name="Text 4"/>
          <p:cNvSpPr/>
          <p:nvPr/>
        </p:nvSpPr>
        <p:spPr>
          <a:xfrm>
            <a:off x="5372576" y="4224457"/>
            <a:ext cx="3898940"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Dynamically generating narrative elements, characters, and scenarios to create unique, personalized stories.</a:t>
            </a:r>
            <a:endParaRPr lang="en-US" sz="1900" dirty="0"/>
          </a:p>
        </p:txBody>
      </p:sp>
      <p:sp>
        <p:nvSpPr>
          <p:cNvPr id="7" name="Text 5"/>
          <p:cNvSpPr/>
          <p:nvPr/>
        </p:nvSpPr>
        <p:spPr>
          <a:xfrm>
            <a:off x="9881354" y="3592116"/>
            <a:ext cx="3085386"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Virtual Prototyping</a:t>
            </a:r>
            <a:endParaRPr lang="en-US" sz="2400" dirty="0"/>
          </a:p>
        </p:txBody>
      </p:sp>
      <p:sp>
        <p:nvSpPr>
          <p:cNvPr id="8" name="Text 6"/>
          <p:cNvSpPr/>
          <p:nvPr/>
        </p:nvSpPr>
        <p:spPr>
          <a:xfrm>
            <a:off x="9881354" y="4224457"/>
            <a:ext cx="3898940"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Enabling the rapid iteration and testing of product designs, architectural models, and other 3D concepts.</a:t>
            </a:r>
            <a:endParaRPr lang="en-US" sz="1900"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508838"/>
            <a:ext cx="14630400" cy="72076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995196" y="493150"/>
            <a:ext cx="7416403" cy="1542574"/>
          </a:xfrm>
          <a:prstGeom prst="rect">
            <a:avLst/>
          </a:prstGeom>
          <a:noFill/>
          <a:ln/>
        </p:spPr>
        <p:txBody>
          <a:bodyPr wrap="squar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The Future of Generative AI in VR</a:t>
            </a:r>
            <a:endParaRPr lang="en-US" sz="4850" dirty="0"/>
          </a:p>
        </p:txBody>
      </p:sp>
      <p:sp>
        <p:nvSpPr>
          <p:cNvPr id="4" name="Text 1"/>
          <p:cNvSpPr/>
          <p:nvPr/>
        </p:nvSpPr>
        <p:spPr>
          <a:xfrm>
            <a:off x="5780043" y="2438162"/>
            <a:ext cx="8333990" cy="4382187"/>
          </a:xfrm>
          <a:prstGeom prst="rect">
            <a:avLst/>
          </a:prstGeom>
          <a:noFill/>
          <a:ln/>
        </p:spPr>
        <p:txBody>
          <a:bodyPr wrap="square" lIns="0" tIns="0" rIns="0" bIns="0" rtlCol="0" anchor="t"/>
          <a:lstStyle/>
          <a:p>
            <a:pPr marL="342900" indent="-342900" algn="just">
              <a:lnSpc>
                <a:spcPts val="3100"/>
              </a:lnSpc>
              <a:buFont typeface="Wingdings" panose="05000000000000000000" pitchFamily="2" charset="2"/>
              <a:buChar char="ü"/>
            </a:pPr>
            <a:r>
              <a:rPr lang="en-US" sz="1900" dirty="0">
                <a:solidFill>
                  <a:srgbClr val="E2E6E9"/>
                </a:solidFill>
                <a:latin typeface="Merriweather" pitchFamily="34" charset="0"/>
                <a:ea typeface="Merriweather" pitchFamily="34" charset="-122"/>
                <a:cs typeface="Merriweather" pitchFamily="34" charset="-120"/>
              </a:rPr>
              <a:t>In the future, Generative AI will enable autonomous scene creation in VR using advanced models like GANs and </a:t>
            </a:r>
            <a:r>
              <a:rPr lang="en-US" sz="1900" dirty="0" err="1">
                <a:solidFill>
                  <a:srgbClr val="E2E6E9"/>
                </a:solidFill>
                <a:latin typeface="Merriweather" pitchFamily="34" charset="0"/>
                <a:ea typeface="Merriweather" pitchFamily="34" charset="-122"/>
                <a:cs typeface="Merriweather" pitchFamily="34" charset="-120"/>
              </a:rPr>
              <a:t>NeRFs</a:t>
            </a:r>
            <a:r>
              <a:rPr lang="en-US" sz="1900" dirty="0">
                <a:solidFill>
                  <a:srgbClr val="E2E6E9"/>
                </a:solidFill>
                <a:latin typeface="Merriweather" pitchFamily="34" charset="0"/>
                <a:ea typeface="Merriweather" pitchFamily="34" charset="-122"/>
                <a:cs typeface="Merriweather" pitchFamily="34" charset="-120"/>
              </a:rPr>
              <a:t>, allowing real-time generation of complex 3D environments</a:t>
            </a:r>
            <a:r>
              <a:rPr lang="en-US" sz="1900" dirty="0" smtClean="0">
                <a:solidFill>
                  <a:srgbClr val="E2E6E9"/>
                </a:solidFill>
                <a:latin typeface="Merriweather" pitchFamily="34" charset="0"/>
                <a:ea typeface="Merriweather" pitchFamily="34" charset="-122"/>
                <a:cs typeface="Merriweather" pitchFamily="34" charset="-120"/>
              </a:rPr>
              <a:t>.</a:t>
            </a:r>
          </a:p>
          <a:p>
            <a:pPr marL="342900" indent="-342900" algn="just">
              <a:lnSpc>
                <a:spcPts val="3100"/>
              </a:lnSpc>
              <a:buFont typeface="Wingdings" panose="05000000000000000000" pitchFamily="2" charset="2"/>
              <a:buChar char="ü"/>
            </a:pPr>
            <a:endParaRPr lang="en-US" sz="1900" dirty="0" smtClean="0">
              <a:solidFill>
                <a:srgbClr val="E2E6E9"/>
              </a:solidFill>
              <a:latin typeface="Merriweather" pitchFamily="34" charset="0"/>
              <a:ea typeface="Merriweather" pitchFamily="34" charset="-122"/>
              <a:cs typeface="Merriweather" pitchFamily="34" charset="-120"/>
            </a:endParaRPr>
          </a:p>
          <a:p>
            <a:pPr marL="342900" indent="-342900" algn="just">
              <a:lnSpc>
                <a:spcPts val="3100"/>
              </a:lnSpc>
              <a:buFont typeface="Wingdings" panose="05000000000000000000" pitchFamily="2" charset="2"/>
              <a:buChar char="ü"/>
            </a:pPr>
            <a:r>
              <a:rPr lang="en-US" sz="1900" dirty="0" smtClean="0">
                <a:solidFill>
                  <a:srgbClr val="E2E6E9"/>
                </a:solidFill>
                <a:latin typeface="Merriweather" pitchFamily="34" charset="0"/>
                <a:ea typeface="Merriweather" pitchFamily="34" charset="-122"/>
                <a:cs typeface="Merriweather" pitchFamily="34" charset="-120"/>
              </a:rPr>
              <a:t> </a:t>
            </a:r>
            <a:r>
              <a:rPr lang="en-US" sz="1900" dirty="0">
                <a:solidFill>
                  <a:srgbClr val="E2E6E9"/>
                </a:solidFill>
                <a:latin typeface="Merriweather" pitchFamily="34" charset="0"/>
                <a:ea typeface="Merriweather" pitchFamily="34" charset="-122"/>
                <a:cs typeface="Merriweather" pitchFamily="34" charset="-120"/>
              </a:rPr>
              <a:t>AI-driven dynamic content adaptation, powered by reinforcement learning, will adjust scenes and objects based on user interactions. Additionally, deep learning models like LSTMs will produce realistic avatar movements and facial expressions for lifelike interactions</a:t>
            </a:r>
            <a:r>
              <a:rPr lang="en-US" sz="1900" dirty="0" smtClean="0">
                <a:solidFill>
                  <a:srgbClr val="E2E6E9"/>
                </a:solidFill>
                <a:latin typeface="Merriweather" pitchFamily="34" charset="0"/>
                <a:ea typeface="Merriweather" pitchFamily="34" charset="-122"/>
                <a:cs typeface="Merriweather" pitchFamily="34" charset="-120"/>
              </a:rPr>
              <a:t>.</a:t>
            </a:r>
          </a:p>
          <a:p>
            <a:pPr marL="342900" indent="-342900" algn="just">
              <a:lnSpc>
                <a:spcPts val="3100"/>
              </a:lnSpc>
              <a:buFont typeface="Wingdings" panose="05000000000000000000" pitchFamily="2" charset="2"/>
              <a:buChar char="ü"/>
            </a:pPr>
            <a:endParaRPr lang="en-US" sz="1900" dirty="0">
              <a:solidFill>
                <a:srgbClr val="E2E6E9"/>
              </a:solidFill>
              <a:latin typeface="Merriweather" pitchFamily="34" charset="0"/>
              <a:ea typeface="Merriweather" pitchFamily="34" charset="-122"/>
              <a:cs typeface="Merriweather" pitchFamily="34" charset="-120"/>
            </a:endParaRPr>
          </a:p>
          <a:p>
            <a:pPr marL="342900" indent="-342900" algn="just">
              <a:lnSpc>
                <a:spcPts val="3100"/>
              </a:lnSpc>
              <a:buFont typeface="Wingdings" panose="05000000000000000000" pitchFamily="2" charset="2"/>
              <a:buChar char="ü"/>
            </a:pPr>
            <a:r>
              <a:rPr lang="en-US" sz="1900" dirty="0" smtClean="0">
                <a:solidFill>
                  <a:srgbClr val="E2E6E9"/>
                </a:solidFill>
                <a:latin typeface="Merriweather" pitchFamily="34" charset="0"/>
                <a:ea typeface="Merriweather" pitchFamily="34" charset="-122"/>
                <a:cs typeface="Merriweather" pitchFamily="34" charset="-120"/>
              </a:rPr>
              <a:t> </a:t>
            </a:r>
            <a:r>
              <a:rPr lang="en-US" sz="1900" dirty="0">
                <a:solidFill>
                  <a:srgbClr val="E2E6E9"/>
                </a:solidFill>
                <a:latin typeface="Merriweather" pitchFamily="34" charset="0"/>
                <a:ea typeface="Merriweather" pitchFamily="34" charset="-122"/>
                <a:cs typeface="Merriweather" pitchFamily="34" charset="-120"/>
              </a:rPr>
              <a:t>Cross-modal AI integration will combine visual, auditory, and haptic feedback, enhancing immersion and creating richer, multisensory VR experiences.</a:t>
            </a:r>
            <a:endParaRPr lang="en-US" sz="1900" dirty="0">
              <a:solidFill>
                <a:srgbClr val="E2E6E9"/>
              </a:solidFill>
              <a:latin typeface="Merriweather" pitchFamily="34" charset="0"/>
              <a:ea typeface="Merriweather" pitchFamily="34" charset="-122"/>
              <a:cs typeface="Merriweather" pitchFamily="34" charset="-12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7680960"/>
            <a:ext cx="9144000" cy="5486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693059" y="3606340"/>
            <a:ext cx="7416403" cy="1542574"/>
          </a:xfrm>
          <a:prstGeom prst="rect">
            <a:avLst/>
          </a:prstGeom>
          <a:noFill/>
          <a:ln/>
        </p:spPr>
        <p:txBody>
          <a:bodyPr wrap="square" lIns="0" tIns="0" rIns="0" bIns="0" rtlCol="0" anchor="t"/>
          <a:lstStyle/>
          <a:p>
            <a:pPr marL="0" indent="0" algn="ctr">
              <a:lnSpc>
                <a:spcPts val="6050"/>
              </a:lnSpc>
              <a:buNone/>
            </a:pPr>
            <a:r>
              <a:rPr lang="en-US" sz="6000" b="1" dirty="0" smtClean="0">
                <a:solidFill>
                  <a:srgbClr val="F5F0F0"/>
                </a:solidFill>
                <a:latin typeface="Merriweather" pitchFamily="34" charset="0"/>
                <a:ea typeface="Merriweather" pitchFamily="34" charset="-122"/>
                <a:cs typeface="Merriweather" pitchFamily="34" charset="-120"/>
              </a:rPr>
              <a:t>Thank You</a:t>
            </a:r>
            <a:endParaRPr lang="en-US" sz="6000" b="1"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476104"/>
            <a:ext cx="14630400" cy="1753496"/>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20" y="-51986"/>
            <a:ext cx="14630400" cy="1753496"/>
          </a:xfrm>
          <a:prstGeom prst="rect">
            <a:avLst/>
          </a:prstGeom>
        </p:spPr>
      </p:pic>
    </p:spTree>
    <p:extLst>
      <p:ext uri="{BB962C8B-B14F-4D97-AF65-F5344CB8AC3E}">
        <p14:creationId xmlns:p14="http://schemas.microsoft.com/office/powerpoint/2010/main" val="1593193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238"/>
            <a:ext cx="5486400" cy="8229600"/>
          </a:xfrm>
          <a:prstGeom prst="rect">
            <a:avLst/>
          </a:prstGeom>
        </p:spPr>
      </p:pic>
      <p:sp>
        <p:nvSpPr>
          <p:cNvPr id="3" name="Text 0"/>
          <p:cNvSpPr/>
          <p:nvPr/>
        </p:nvSpPr>
        <p:spPr>
          <a:xfrm>
            <a:off x="777737" y="570400"/>
            <a:ext cx="7416403" cy="2313861"/>
          </a:xfrm>
          <a:prstGeom prst="rect">
            <a:avLst/>
          </a:prstGeom>
          <a:noFill/>
          <a:ln/>
        </p:spPr>
        <p:txBody>
          <a:bodyPr wrap="squar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Introduction to Generative AI in Virtual Reality</a:t>
            </a:r>
            <a:endParaRPr lang="en-US" sz="4850" dirty="0"/>
          </a:p>
        </p:txBody>
      </p:sp>
      <p:sp>
        <p:nvSpPr>
          <p:cNvPr id="4" name="Text 1"/>
          <p:cNvSpPr/>
          <p:nvPr/>
        </p:nvSpPr>
        <p:spPr>
          <a:xfrm>
            <a:off x="863798" y="3128010"/>
            <a:ext cx="7416403" cy="1974056"/>
          </a:xfrm>
          <a:prstGeom prst="rect">
            <a:avLst/>
          </a:prstGeom>
          <a:noFill/>
          <a:ln/>
        </p:spPr>
        <p:txBody>
          <a:bodyPr wrap="square" lIns="0" tIns="0" rIns="0" bIns="0" rtlCol="0" anchor="t"/>
          <a:lstStyle/>
          <a:p>
            <a:pPr marL="342900" indent="-342900" algn="just">
              <a:lnSpc>
                <a:spcPts val="3100"/>
              </a:lnSpc>
              <a:buFont typeface="Wingdings" panose="05000000000000000000" pitchFamily="2" charset="2"/>
              <a:buChar char="ü"/>
            </a:pPr>
            <a:r>
              <a:rPr lang="en-US" sz="1900" dirty="0" smtClean="0">
                <a:solidFill>
                  <a:srgbClr val="E2E6E9"/>
                </a:solidFill>
                <a:latin typeface="Merriweather" pitchFamily="34" charset="0"/>
                <a:ea typeface="Merriweather" pitchFamily="34" charset="-122"/>
                <a:cs typeface="Merriweather" pitchFamily="34" charset="-120"/>
              </a:rPr>
              <a:t>Generative AI is a branch of artificial intelligence that creates new content, such as images, 3D models, and textures, by learning from existing data, using models like GANs and VAEs. </a:t>
            </a:r>
          </a:p>
          <a:p>
            <a:pPr marL="342900" indent="-342900" algn="just">
              <a:lnSpc>
                <a:spcPts val="3100"/>
              </a:lnSpc>
              <a:buFont typeface="Wingdings" panose="05000000000000000000" pitchFamily="2" charset="2"/>
              <a:buChar char="ü"/>
            </a:pPr>
            <a:r>
              <a:rPr lang="en-US" sz="1900" dirty="0" smtClean="0">
                <a:solidFill>
                  <a:srgbClr val="E2E6E9"/>
                </a:solidFill>
                <a:latin typeface="Merriweather" pitchFamily="34" charset="0"/>
                <a:ea typeface="Merriweather" pitchFamily="34" charset="-122"/>
                <a:cs typeface="Merriweather" pitchFamily="34" charset="-120"/>
              </a:rPr>
              <a:t>In Virtual Reality (VR), Generative AI enhances immersion by generating realistic environments, objects, and avatars in real-time, significantly reducing the need for manual content creation.</a:t>
            </a:r>
          </a:p>
          <a:p>
            <a:pPr marL="342900" indent="-342900" algn="just">
              <a:lnSpc>
                <a:spcPts val="3100"/>
              </a:lnSpc>
              <a:buFont typeface="Wingdings" panose="05000000000000000000" pitchFamily="2" charset="2"/>
              <a:buChar char="ü"/>
            </a:pPr>
            <a:r>
              <a:rPr lang="en-US" sz="1900" dirty="0" smtClean="0">
                <a:solidFill>
                  <a:srgbClr val="E2E6E9"/>
                </a:solidFill>
                <a:latin typeface="Merriweather" pitchFamily="34" charset="0"/>
                <a:ea typeface="Merriweather" pitchFamily="34" charset="-122"/>
                <a:cs typeface="Merriweather" pitchFamily="34" charset="-120"/>
              </a:rPr>
              <a:t> This technology enables the creation of dynamic, scalable, and personalized virtual worlds that adapt to user interactions, making VR experiences more engaging and interactive.</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606998" y="325258"/>
            <a:ext cx="7416403" cy="1542574"/>
          </a:xfrm>
          <a:prstGeom prst="rect">
            <a:avLst/>
          </a:prstGeom>
          <a:noFill/>
          <a:ln/>
        </p:spPr>
        <p:txBody>
          <a:bodyPr wrap="square" lIns="0" tIns="0" rIns="0" bIns="0" rtlCol="0" anchor="t"/>
          <a:lstStyle/>
          <a:p>
            <a:pPr marL="0" indent="0" algn="ctr">
              <a:lnSpc>
                <a:spcPts val="6050"/>
              </a:lnSpc>
              <a:buNone/>
            </a:pPr>
            <a:r>
              <a:rPr lang="en-US" sz="4400" b="1" dirty="0" err="1" smtClean="0">
                <a:solidFill>
                  <a:srgbClr val="F5F0F0"/>
                </a:solidFill>
                <a:latin typeface="Merriweather" pitchFamily="34" charset="0"/>
                <a:ea typeface="Merriweather" pitchFamily="34" charset="-122"/>
                <a:cs typeface="Merriweather" pitchFamily="34" charset="-120"/>
              </a:rPr>
              <a:t>Litreature</a:t>
            </a:r>
            <a:r>
              <a:rPr lang="en-US" sz="4400" b="1" dirty="0" smtClean="0">
                <a:solidFill>
                  <a:srgbClr val="F5F0F0"/>
                </a:solidFill>
                <a:latin typeface="Merriweather" pitchFamily="34" charset="0"/>
                <a:ea typeface="Merriweather" pitchFamily="34" charset="-122"/>
                <a:cs typeface="Merriweather" pitchFamily="34" charset="-120"/>
              </a:rPr>
              <a:t> Survey</a:t>
            </a:r>
            <a:endParaRPr lang="en-US" sz="4400" b="1"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680960"/>
            <a:ext cx="14630400" cy="548640"/>
          </a:xfrm>
          <a:prstGeom prst="rect">
            <a:avLst/>
          </a:prstGeom>
        </p:spPr>
      </p:pic>
      <p:graphicFrame>
        <p:nvGraphicFramePr>
          <p:cNvPr id="2" name="Table 1"/>
          <p:cNvGraphicFramePr>
            <a:graphicFrameLocks noGrp="1"/>
          </p:cNvGraphicFramePr>
          <p:nvPr>
            <p:extLst>
              <p:ext uri="{D42A27DB-BD31-4B8C-83A1-F6EECF244321}">
                <p14:modId xmlns:p14="http://schemas.microsoft.com/office/powerpoint/2010/main" val="4130798315"/>
              </p:ext>
            </p:extLst>
          </p:nvPr>
        </p:nvGraphicFramePr>
        <p:xfrm>
          <a:off x="989705" y="1444107"/>
          <a:ext cx="12704780" cy="5638800"/>
        </p:xfrm>
        <a:graphic>
          <a:graphicData uri="http://schemas.openxmlformats.org/drawingml/2006/table">
            <a:tbl>
              <a:tblPr firstRow="1" bandRow="1">
                <a:tableStyleId>{5C22544A-7EE6-4342-B048-85BDC9FD1C3A}</a:tableStyleId>
              </a:tblPr>
              <a:tblGrid>
                <a:gridCol w="548639"/>
                <a:gridCol w="2366682"/>
                <a:gridCol w="2280621"/>
                <a:gridCol w="1409252"/>
                <a:gridCol w="6099586"/>
              </a:tblGrid>
              <a:tr h="675041">
                <a:tc>
                  <a:txBody>
                    <a:bodyPr/>
                    <a:lstStyle/>
                    <a:p>
                      <a:pPr algn="ctr"/>
                      <a:r>
                        <a:rPr lang="en-US" sz="2000" dirty="0" smtClean="0"/>
                        <a:t>Sr.no</a:t>
                      </a:r>
                      <a:endParaRPr lang="en-IN" sz="2000" dirty="0"/>
                    </a:p>
                  </a:txBody>
                  <a:tcPr/>
                </a:tc>
                <a:tc>
                  <a:txBody>
                    <a:bodyPr/>
                    <a:lstStyle/>
                    <a:p>
                      <a:pPr algn="ctr"/>
                      <a:r>
                        <a:rPr lang="en-US" sz="2000" dirty="0" smtClean="0"/>
                        <a:t>Paper Name</a:t>
                      </a:r>
                      <a:endParaRPr lang="en-IN" sz="2000" dirty="0"/>
                    </a:p>
                  </a:txBody>
                  <a:tcPr/>
                </a:tc>
                <a:tc>
                  <a:txBody>
                    <a:bodyPr/>
                    <a:lstStyle/>
                    <a:p>
                      <a:pPr algn="ctr"/>
                      <a:r>
                        <a:rPr lang="en-US" sz="2000" dirty="0" smtClean="0"/>
                        <a:t>Author</a:t>
                      </a:r>
                      <a:endParaRPr lang="en-IN" sz="2000" dirty="0"/>
                    </a:p>
                  </a:txBody>
                  <a:tcPr/>
                </a:tc>
                <a:tc>
                  <a:txBody>
                    <a:bodyPr/>
                    <a:lstStyle/>
                    <a:p>
                      <a:pPr algn="ctr"/>
                      <a:r>
                        <a:rPr lang="en-US" sz="2000" dirty="0" smtClean="0"/>
                        <a:t>Publication Year</a:t>
                      </a:r>
                      <a:endParaRPr lang="en-IN" sz="2000" dirty="0"/>
                    </a:p>
                  </a:txBody>
                  <a:tcPr/>
                </a:tc>
                <a:tc>
                  <a:txBody>
                    <a:bodyPr/>
                    <a:lstStyle/>
                    <a:p>
                      <a:pPr algn="ctr"/>
                      <a:r>
                        <a:rPr lang="en-US" sz="2000" dirty="0" smtClean="0"/>
                        <a:t>Summary</a:t>
                      </a:r>
                      <a:endParaRPr lang="en-IN" sz="2000" dirty="0"/>
                    </a:p>
                  </a:txBody>
                  <a:tcPr/>
                </a:tc>
              </a:tr>
              <a:tr h="1672926">
                <a:tc>
                  <a:txBody>
                    <a:bodyPr/>
                    <a:lstStyle/>
                    <a:p>
                      <a:r>
                        <a:rPr lang="en-US" dirty="0" smtClean="0"/>
                        <a:t>1.</a:t>
                      </a:r>
                      <a:endParaRPr lang="en-IN" dirty="0"/>
                    </a:p>
                  </a:txBody>
                  <a:tcPr/>
                </a:tc>
                <a:tc>
                  <a:txBody>
                    <a:bodyPr/>
                    <a:lstStyle/>
                    <a:p>
                      <a:r>
                        <a:rPr lang="en-US" dirty="0" smtClean="0"/>
                        <a:t>Art and the science of generative AI: A deeper dive</a:t>
                      </a:r>
                      <a:endParaRPr lang="en-IN" dirty="0"/>
                    </a:p>
                  </a:txBody>
                  <a:tcPr/>
                </a:tc>
                <a:tc>
                  <a:txBody>
                    <a:bodyPr/>
                    <a:lstStyle/>
                    <a:p>
                      <a:r>
                        <a:rPr lang="en-IN" dirty="0" err="1" smtClean="0"/>
                        <a:t>Ziv</a:t>
                      </a:r>
                      <a:r>
                        <a:rPr lang="en-IN" dirty="0" smtClean="0"/>
                        <a:t> Epstein , Aaron </a:t>
                      </a:r>
                      <a:r>
                        <a:rPr lang="en-IN" dirty="0" err="1" smtClean="0"/>
                        <a:t>Hertzmann</a:t>
                      </a:r>
                      <a:endParaRPr lang="en-IN" dirty="0"/>
                    </a:p>
                  </a:txBody>
                  <a:tcPr/>
                </a:tc>
                <a:tc>
                  <a:txBody>
                    <a:bodyPr/>
                    <a:lstStyle/>
                    <a:p>
                      <a:r>
                        <a:rPr lang="en-US" dirty="0" smtClean="0"/>
                        <a:t>2023</a:t>
                      </a:r>
                      <a:endParaRPr lang="en-IN" dirty="0"/>
                    </a:p>
                  </a:txBody>
                  <a:tcPr/>
                </a:tc>
                <a:tc>
                  <a:txBody>
                    <a:bodyPr/>
                    <a:lstStyle/>
                    <a:p>
                      <a:r>
                        <a:rPr lang="en-US" dirty="0" smtClean="0"/>
                        <a:t>The paper explores the transformative impact of generative AI on creative processes across various media, emphasizing its potential to reshape sectors like culture, economics, and law. It also discusses key themes such as aesthetics, ownership, creative work, and the media ecosystem, highlighting the need for interdisciplinary research to inform policy decisions.</a:t>
                      </a:r>
                      <a:endParaRPr lang="en-IN" dirty="0"/>
                    </a:p>
                  </a:txBody>
                  <a:tcPr/>
                </a:tc>
              </a:tr>
              <a:tr h="1016397">
                <a:tc>
                  <a:txBody>
                    <a:bodyPr/>
                    <a:lstStyle/>
                    <a:p>
                      <a:r>
                        <a:rPr lang="en-US" dirty="0" smtClean="0"/>
                        <a:t>2.</a:t>
                      </a:r>
                      <a:endParaRPr lang="en-IN" dirty="0"/>
                    </a:p>
                  </a:txBody>
                  <a:tcPr/>
                </a:tc>
                <a:tc>
                  <a:txBody>
                    <a:bodyPr/>
                    <a:lstStyle/>
                    <a:p>
                      <a:r>
                        <a:rPr lang="en-IN" dirty="0" smtClean="0"/>
                        <a:t>Understanding Virtual Reality Technology</a:t>
                      </a:r>
                      <a:endParaRPr lang="en-IN" dirty="0"/>
                    </a:p>
                  </a:txBody>
                  <a:tcPr/>
                </a:tc>
                <a:tc>
                  <a:txBody>
                    <a:bodyPr/>
                    <a:lstStyle/>
                    <a:p>
                      <a:r>
                        <a:rPr lang="en-US" dirty="0" smtClean="0"/>
                        <a:t>Moses </a:t>
                      </a:r>
                      <a:r>
                        <a:rPr lang="en-US" dirty="0" err="1" smtClean="0"/>
                        <a:t>Okechukwu</a:t>
                      </a:r>
                      <a:r>
                        <a:rPr lang="en-US" dirty="0" smtClean="0"/>
                        <a:t> </a:t>
                      </a:r>
                      <a:r>
                        <a:rPr lang="en-US" dirty="0" err="1" smtClean="0"/>
                        <a:t>Onyesolu</a:t>
                      </a:r>
                      <a:r>
                        <a:rPr lang="en-US" dirty="0" smtClean="0"/>
                        <a:t>,</a:t>
                      </a:r>
                      <a:r>
                        <a:rPr lang="en-US" baseline="0" dirty="0" smtClean="0"/>
                        <a:t> </a:t>
                      </a:r>
                      <a:r>
                        <a:rPr lang="en-US" dirty="0" err="1" smtClean="0"/>
                        <a:t>Felista</a:t>
                      </a:r>
                      <a:r>
                        <a:rPr lang="en-US" dirty="0" smtClean="0"/>
                        <a:t> </a:t>
                      </a:r>
                      <a:r>
                        <a:rPr lang="en-US" dirty="0" err="1" smtClean="0"/>
                        <a:t>Udoka</a:t>
                      </a:r>
                      <a:r>
                        <a:rPr lang="en-US" dirty="0" smtClean="0"/>
                        <a:t> </a:t>
                      </a:r>
                      <a:r>
                        <a:rPr lang="en-US" dirty="0" err="1" smtClean="0"/>
                        <a:t>Eze</a:t>
                      </a:r>
                      <a:endParaRPr lang="en-IN" dirty="0"/>
                    </a:p>
                  </a:txBody>
                  <a:tcPr/>
                </a:tc>
                <a:tc>
                  <a:txBody>
                    <a:bodyPr/>
                    <a:lstStyle/>
                    <a:p>
                      <a:r>
                        <a:rPr lang="en-US" dirty="0" smtClean="0"/>
                        <a:t>2018</a:t>
                      </a:r>
                      <a:endParaRPr lang="en-IN" dirty="0"/>
                    </a:p>
                  </a:txBody>
                  <a:tcPr/>
                </a:tc>
                <a:tc>
                  <a:txBody>
                    <a:bodyPr/>
                    <a:lstStyle/>
                    <a:p>
                      <a:r>
                        <a:rPr lang="en-US" dirty="0" smtClean="0"/>
                        <a:t>The paper traces the evolution of Virtual Reality (VR) from the 1960s to the rise of accessible desktop VR, or non-immersive VR. It highlights how desktop VR, especially in the form of virtual learning environments (VLEs), has been widely adopted in education. These VLEs enhance learning by offering interactive, 3D experiences that improve student engagement.</a:t>
                      </a:r>
                      <a:endParaRPr lang="en-IN" dirty="0"/>
                    </a:p>
                  </a:txBody>
                  <a:tcPr/>
                </a:tc>
              </a:tr>
              <a:tr h="1016397">
                <a:tc>
                  <a:txBody>
                    <a:bodyPr/>
                    <a:lstStyle/>
                    <a:p>
                      <a:r>
                        <a:rPr lang="en-US" dirty="0" smtClean="0"/>
                        <a:t>3.</a:t>
                      </a:r>
                      <a:endParaRPr lang="en-IN" dirty="0"/>
                    </a:p>
                  </a:txBody>
                  <a:tcPr/>
                </a:tc>
                <a:tc>
                  <a:txBody>
                    <a:bodyPr/>
                    <a:lstStyle/>
                    <a:p>
                      <a:r>
                        <a:rPr lang="en-US" dirty="0" smtClean="0"/>
                        <a:t>Revolutionizing Virtual Reality with Generative AI</a:t>
                      </a:r>
                      <a:endParaRPr lang="en-IN" dirty="0"/>
                    </a:p>
                  </a:txBody>
                  <a:tcPr/>
                </a:tc>
                <a:tc>
                  <a:txBody>
                    <a:bodyPr/>
                    <a:lstStyle/>
                    <a:p>
                      <a:r>
                        <a:rPr lang="en-IN" dirty="0" err="1" smtClean="0"/>
                        <a:t>Mohd</a:t>
                      </a:r>
                      <a:r>
                        <a:rPr lang="en-IN" dirty="0" smtClean="0"/>
                        <a:t> </a:t>
                      </a:r>
                      <a:r>
                        <a:rPr lang="en-IN" dirty="0" err="1" smtClean="0"/>
                        <a:t>Ekram</a:t>
                      </a:r>
                      <a:r>
                        <a:rPr lang="en-IN" dirty="0" smtClean="0"/>
                        <a:t> </a:t>
                      </a:r>
                      <a:r>
                        <a:rPr lang="en-IN" dirty="0" err="1" smtClean="0"/>
                        <a:t>Alhafis</a:t>
                      </a:r>
                      <a:r>
                        <a:rPr lang="en-IN" dirty="0" smtClean="0"/>
                        <a:t> </a:t>
                      </a:r>
                      <a:r>
                        <a:rPr lang="en-IN" dirty="0" err="1" smtClean="0"/>
                        <a:t>Hashim</a:t>
                      </a:r>
                      <a:r>
                        <a:rPr lang="en-IN" dirty="0" smtClean="0"/>
                        <a:t>, Wan </a:t>
                      </a:r>
                      <a:r>
                        <a:rPr lang="en-IN" dirty="0" err="1" smtClean="0"/>
                        <a:t>Azani</a:t>
                      </a:r>
                      <a:r>
                        <a:rPr lang="en-IN" dirty="0" smtClean="0"/>
                        <a:t> Wan Mustafa</a:t>
                      </a:r>
                      <a:endParaRPr lang="en-IN" dirty="0"/>
                    </a:p>
                  </a:txBody>
                  <a:tcPr/>
                </a:tc>
                <a:tc>
                  <a:txBody>
                    <a:bodyPr/>
                    <a:lstStyle/>
                    <a:p>
                      <a:r>
                        <a:rPr lang="en-US" dirty="0" smtClean="0"/>
                        <a:t>2023</a:t>
                      </a:r>
                      <a:endParaRPr lang="en-IN" dirty="0"/>
                    </a:p>
                  </a:txBody>
                  <a:tcPr/>
                </a:tc>
                <a:tc>
                  <a:txBody>
                    <a:bodyPr/>
                    <a:lstStyle/>
                    <a:p>
                      <a:r>
                        <a:rPr lang="en-US" dirty="0" smtClean="0"/>
                        <a:t>This study examines 26 papers on generative AI in VR, highlighting its ability to enhance immersion, automate content creation, and improve user interaction. It shows potential for transforming industries like gaming, education, and healthcare by offering more interactive and immersive experiences.</a:t>
                      </a:r>
                      <a:endParaRPr lang="en-IN" dirty="0"/>
                    </a:p>
                  </a:txBody>
                  <a:tcPr/>
                </a:tc>
              </a:tr>
            </a:tbl>
          </a:graphicData>
        </a:graphic>
      </p:graphicFrame>
    </p:spTree>
    <p:extLst>
      <p:ext uri="{BB962C8B-B14F-4D97-AF65-F5344CB8AC3E}">
        <p14:creationId xmlns:p14="http://schemas.microsoft.com/office/powerpoint/2010/main" val="3815597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606998" y="325258"/>
            <a:ext cx="7416403" cy="1542574"/>
          </a:xfrm>
          <a:prstGeom prst="rect">
            <a:avLst/>
          </a:prstGeom>
          <a:noFill/>
          <a:ln/>
        </p:spPr>
        <p:txBody>
          <a:bodyPr wrap="square" lIns="0" tIns="0" rIns="0" bIns="0" rtlCol="0" anchor="t"/>
          <a:lstStyle/>
          <a:p>
            <a:pPr marL="0" indent="0" algn="ctr">
              <a:lnSpc>
                <a:spcPts val="6050"/>
              </a:lnSpc>
              <a:buNone/>
            </a:pPr>
            <a:r>
              <a:rPr lang="en-US" sz="4400" b="1" dirty="0" err="1" smtClean="0">
                <a:solidFill>
                  <a:srgbClr val="F5F0F0"/>
                </a:solidFill>
                <a:latin typeface="Merriweather" pitchFamily="34" charset="0"/>
                <a:ea typeface="Merriweather" pitchFamily="34" charset="-122"/>
                <a:cs typeface="Merriweather" pitchFamily="34" charset="-120"/>
              </a:rPr>
              <a:t>Litreature</a:t>
            </a:r>
            <a:r>
              <a:rPr lang="en-US" sz="4400" b="1" dirty="0" smtClean="0">
                <a:solidFill>
                  <a:srgbClr val="F5F0F0"/>
                </a:solidFill>
                <a:latin typeface="Merriweather" pitchFamily="34" charset="0"/>
                <a:ea typeface="Merriweather" pitchFamily="34" charset="-122"/>
                <a:cs typeface="Merriweather" pitchFamily="34" charset="-120"/>
              </a:rPr>
              <a:t> Survey</a:t>
            </a:r>
            <a:endParaRPr lang="en-US" sz="4400" b="1"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680960"/>
            <a:ext cx="14630400" cy="548640"/>
          </a:xfrm>
          <a:prstGeom prst="rect">
            <a:avLst/>
          </a:prstGeom>
        </p:spPr>
      </p:pic>
      <p:graphicFrame>
        <p:nvGraphicFramePr>
          <p:cNvPr id="2" name="Table 1"/>
          <p:cNvGraphicFramePr>
            <a:graphicFrameLocks noGrp="1"/>
          </p:cNvGraphicFramePr>
          <p:nvPr>
            <p:extLst>
              <p:ext uri="{D42A27DB-BD31-4B8C-83A1-F6EECF244321}">
                <p14:modId xmlns:p14="http://schemas.microsoft.com/office/powerpoint/2010/main" val="1230523223"/>
              </p:ext>
            </p:extLst>
          </p:nvPr>
        </p:nvGraphicFramePr>
        <p:xfrm>
          <a:off x="989705" y="1444107"/>
          <a:ext cx="12704780" cy="4934286"/>
        </p:xfrm>
        <a:graphic>
          <a:graphicData uri="http://schemas.openxmlformats.org/drawingml/2006/table">
            <a:tbl>
              <a:tblPr firstRow="1" bandRow="1">
                <a:tableStyleId>{5C22544A-7EE6-4342-B048-85BDC9FD1C3A}</a:tableStyleId>
              </a:tblPr>
              <a:tblGrid>
                <a:gridCol w="548639"/>
                <a:gridCol w="2366682"/>
                <a:gridCol w="2280621"/>
                <a:gridCol w="1409252"/>
                <a:gridCol w="6099586"/>
              </a:tblGrid>
              <a:tr h="675041">
                <a:tc>
                  <a:txBody>
                    <a:bodyPr/>
                    <a:lstStyle/>
                    <a:p>
                      <a:pPr algn="ctr"/>
                      <a:r>
                        <a:rPr lang="en-US" sz="2000" dirty="0" smtClean="0"/>
                        <a:t>Sr.no</a:t>
                      </a:r>
                      <a:endParaRPr lang="en-IN" sz="2000" dirty="0"/>
                    </a:p>
                  </a:txBody>
                  <a:tcPr/>
                </a:tc>
                <a:tc>
                  <a:txBody>
                    <a:bodyPr/>
                    <a:lstStyle/>
                    <a:p>
                      <a:pPr algn="ctr"/>
                      <a:r>
                        <a:rPr lang="en-US" sz="2000" dirty="0" smtClean="0"/>
                        <a:t>Paper Name</a:t>
                      </a:r>
                      <a:endParaRPr lang="en-IN" sz="2000" dirty="0"/>
                    </a:p>
                  </a:txBody>
                  <a:tcPr/>
                </a:tc>
                <a:tc>
                  <a:txBody>
                    <a:bodyPr/>
                    <a:lstStyle/>
                    <a:p>
                      <a:pPr algn="ctr"/>
                      <a:r>
                        <a:rPr lang="en-US" sz="2000" dirty="0" smtClean="0"/>
                        <a:t>Author</a:t>
                      </a:r>
                      <a:endParaRPr lang="en-IN" sz="2000" dirty="0"/>
                    </a:p>
                  </a:txBody>
                  <a:tcPr/>
                </a:tc>
                <a:tc>
                  <a:txBody>
                    <a:bodyPr/>
                    <a:lstStyle/>
                    <a:p>
                      <a:pPr algn="ctr"/>
                      <a:r>
                        <a:rPr lang="en-US" sz="2000" dirty="0" smtClean="0"/>
                        <a:t>Publication Year</a:t>
                      </a:r>
                      <a:endParaRPr lang="en-IN" sz="2000" dirty="0"/>
                    </a:p>
                  </a:txBody>
                  <a:tcPr/>
                </a:tc>
                <a:tc>
                  <a:txBody>
                    <a:bodyPr/>
                    <a:lstStyle/>
                    <a:p>
                      <a:pPr algn="ctr"/>
                      <a:r>
                        <a:rPr lang="en-US" sz="2000" dirty="0" smtClean="0"/>
                        <a:t>Summary</a:t>
                      </a:r>
                      <a:endParaRPr lang="en-IN" sz="2000" dirty="0"/>
                    </a:p>
                  </a:txBody>
                  <a:tcPr/>
                </a:tc>
              </a:tr>
              <a:tr h="1672926">
                <a:tc>
                  <a:txBody>
                    <a:bodyPr/>
                    <a:lstStyle/>
                    <a:p>
                      <a:r>
                        <a:rPr lang="en-US" dirty="0" smtClean="0"/>
                        <a:t>4.</a:t>
                      </a:r>
                      <a:endParaRPr lang="en-IN" dirty="0"/>
                    </a:p>
                  </a:txBody>
                  <a:tcPr/>
                </a:tc>
                <a:tc>
                  <a:txBody>
                    <a:bodyPr/>
                    <a:lstStyle/>
                    <a:p>
                      <a:r>
                        <a:rPr lang="en-US" dirty="0" smtClean="0"/>
                        <a:t>Authoring 3D Layouts with Generative AI Models in VR </a:t>
                      </a:r>
                      <a:endParaRPr lang="en-IN" dirty="0"/>
                    </a:p>
                  </a:txBody>
                  <a:tcPr/>
                </a:tc>
                <a:tc>
                  <a:txBody>
                    <a:bodyPr/>
                    <a:lstStyle/>
                    <a:p>
                      <a:r>
                        <a:rPr lang="en-US" dirty="0" smtClean="0"/>
                        <a:t>Lie</a:t>
                      </a:r>
                      <a:r>
                        <a:rPr lang="en-US" baseline="0" dirty="0" smtClean="0"/>
                        <a:t> </a:t>
                      </a:r>
                      <a:r>
                        <a:rPr lang="en-US" baseline="0" dirty="0" err="1" smtClean="0"/>
                        <a:t>Zhang,Jin</a:t>
                      </a:r>
                      <a:r>
                        <a:rPr lang="en-US" baseline="0" dirty="0" smtClean="0"/>
                        <a:t> Pan</a:t>
                      </a:r>
                      <a:endParaRPr lang="en-IN" dirty="0"/>
                    </a:p>
                  </a:txBody>
                  <a:tcPr/>
                </a:tc>
                <a:tc>
                  <a:txBody>
                    <a:bodyPr/>
                    <a:lstStyle/>
                    <a:p>
                      <a:r>
                        <a:rPr lang="en-US" dirty="0" smtClean="0"/>
                        <a:t>2024</a:t>
                      </a:r>
                      <a:endParaRPr lang="en-IN" dirty="0"/>
                    </a:p>
                  </a:txBody>
                  <a:tcPr/>
                </a:tc>
                <a:tc>
                  <a:txBody>
                    <a:bodyPr/>
                    <a:lstStyle/>
                    <a:p>
                      <a:r>
                        <a:rPr lang="en-US" dirty="0" smtClean="0"/>
                        <a:t>The study introduces </a:t>
                      </a:r>
                      <a:r>
                        <a:rPr lang="en-US" dirty="0" err="1" smtClean="0"/>
                        <a:t>VRCopilot</a:t>
                      </a:r>
                      <a:r>
                        <a:rPr lang="en-US" dirty="0" smtClean="0"/>
                        <a:t>, a system that combines generative AI with immersive authoring in VR for human-AI co-creation. It explores different creation methods and finds that </a:t>
                      </a:r>
                      <a:r>
                        <a:rPr lang="en-US" dirty="0" err="1" smtClean="0"/>
                        <a:t>scaffolded</a:t>
                      </a:r>
                      <a:r>
                        <a:rPr lang="en-US" dirty="0" smtClean="0"/>
                        <a:t> creation with wireframes improves user control, while</a:t>
                      </a:r>
                      <a:r>
                        <a:rPr lang="en-US" baseline="0" dirty="0" smtClean="0"/>
                        <a:t> </a:t>
                      </a:r>
                      <a:r>
                        <a:rPr lang="en-US" dirty="0" smtClean="0"/>
                        <a:t>manual creation provides the most creativity and agency.</a:t>
                      </a:r>
                      <a:endParaRPr lang="en-IN" dirty="0"/>
                    </a:p>
                  </a:txBody>
                  <a:tcPr/>
                </a:tc>
              </a:tr>
              <a:tr h="1016397">
                <a:tc>
                  <a:txBody>
                    <a:bodyPr/>
                    <a:lstStyle/>
                    <a:p>
                      <a:r>
                        <a:rPr lang="en-US" dirty="0" smtClean="0"/>
                        <a:t>5.</a:t>
                      </a:r>
                      <a:endParaRPr lang="en-IN" dirty="0"/>
                    </a:p>
                  </a:txBody>
                  <a:tcPr/>
                </a:tc>
                <a:tc>
                  <a:txBody>
                    <a:bodyPr/>
                    <a:lstStyle/>
                    <a:p>
                      <a:r>
                        <a:rPr lang="en-IN" dirty="0" smtClean="0"/>
                        <a:t>Advances in Neural Rendering</a:t>
                      </a:r>
                      <a:endParaRPr lang="en-IN" dirty="0"/>
                    </a:p>
                  </a:txBody>
                  <a:tcPr/>
                </a:tc>
                <a:tc>
                  <a:txBody>
                    <a:bodyPr/>
                    <a:lstStyle/>
                    <a:p>
                      <a:r>
                        <a:rPr lang="it-IT" dirty="0" smtClean="0"/>
                        <a:t>A. Tewari1, J. Thies</a:t>
                      </a:r>
                      <a:endParaRPr lang="en-IN" dirty="0"/>
                    </a:p>
                  </a:txBody>
                  <a:tcPr/>
                </a:tc>
                <a:tc>
                  <a:txBody>
                    <a:bodyPr/>
                    <a:lstStyle/>
                    <a:p>
                      <a:r>
                        <a:rPr lang="en-US" dirty="0" smtClean="0"/>
                        <a:t>2022</a:t>
                      </a:r>
                      <a:endParaRPr lang="en-IN" dirty="0"/>
                    </a:p>
                  </a:txBody>
                  <a:tcPr/>
                </a:tc>
                <a:tc>
                  <a:txBody>
                    <a:bodyPr/>
                    <a:lstStyle/>
                    <a:p>
                      <a:r>
                        <a:rPr lang="en-US" dirty="0" smtClean="0"/>
                        <a:t>The report explores advances in neural rendering, which combines traditional computer graphics with machine learning to synthesize photo-realistic images and videos from real-world data. It highlights methods that use learned 3D scene representations, enabling applications like novel viewpoint synthesis and scene editing. The paper also addresses approaches for both static and deformable scenes, and discusses open challenges and social implications of these technologies.</a:t>
                      </a:r>
                      <a:endParaRPr lang="en-IN" dirty="0"/>
                    </a:p>
                  </a:txBody>
                  <a:tcPr/>
                </a:tc>
              </a:tr>
            </a:tbl>
          </a:graphicData>
        </a:graphic>
      </p:graphicFrame>
    </p:spTree>
    <p:extLst>
      <p:ext uri="{BB962C8B-B14F-4D97-AF65-F5344CB8AC3E}">
        <p14:creationId xmlns:p14="http://schemas.microsoft.com/office/powerpoint/2010/main" val="878453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3798" y="1813679"/>
            <a:ext cx="7432238"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Generative Models in VR</a:t>
            </a:r>
            <a:endParaRPr lang="en-US" sz="4850" dirty="0"/>
          </a:p>
        </p:txBody>
      </p:sp>
      <p:sp>
        <p:nvSpPr>
          <p:cNvPr id="3" name="Text 1"/>
          <p:cNvSpPr/>
          <p:nvPr/>
        </p:nvSpPr>
        <p:spPr>
          <a:xfrm>
            <a:off x="863798" y="3201948"/>
            <a:ext cx="3898940" cy="771049"/>
          </a:xfrm>
          <a:prstGeom prst="rect">
            <a:avLst/>
          </a:prstGeom>
          <a:noFill/>
          <a:ln/>
        </p:spPr>
        <p:txBody>
          <a:bodyPr wrap="squar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Generative Adversarial Networks</a:t>
            </a:r>
            <a:endParaRPr lang="en-US" sz="2400" dirty="0"/>
          </a:p>
        </p:txBody>
      </p:sp>
      <p:sp>
        <p:nvSpPr>
          <p:cNvPr id="4" name="Text 2"/>
          <p:cNvSpPr/>
          <p:nvPr/>
        </p:nvSpPr>
        <p:spPr>
          <a:xfrm>
            <a:off x="863798" y="4219813"/>
            <a:ext cx="3898940" cy="1974056"/>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GANs can generate hyper-realistic 3D assets, from buildings to characters, that seamlessly integrate into VR environments.</a:t>
            </a:r>
            <a:endParaRPr lang="en-US" sz="1900" dirty="0"/>
          </a:p>
        </p:txBody>
      </p:sp>
      <p:sp>
        <p:nvSpPr>
          <p:cNvPr id="5" name="Text 3"/>
          <p:cNvSpPr/>
          <p:nvPr/>
        </p:nvSpPr>
        <p:spPr>
          <a:xfrm>
            <a:off x="5372576" y="3201948"/>
            <a:ext cx="3862983"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Variational Autoencoders</a:t>
            </a:r>
            <a:endParaRPr lang="en-US" sz="2400" dirty="0"/>
          </a:p>
        </p:txBody>
      </p:sp>
      <p:sp>
        <p:nvSpPr>
          <p:cNvPr id="6" name="Text 4"/>
          <p:cNvSpPr/>
          <p:nvPr/>
        </p:nvSpPr>
        <p:spPr>
          <a:xfrm>
            <a:off x="5372576" y="3834289"/>
            <a:ext cx="3898940"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VAEs excel at creating diverse, high-fidelity content like textures, materials, and object variations for VR worlds.</a:t>
            </a:r>
            <a:endParaRPr lang="en-US" sz="1900" dirty="0"/>
          </a:p>
        </p:txBody>
      </p:sp>
      <p:sp>
        <p:nvSpPr>
          <p:cNvPr id="7" name="Text 5"/>
          <p:cNvSpPr/>
          <p:nvPr/>
        </p:nvSpPr>
        <p:spPr>
          <a:xfrm>
            <a:off x="9881354" y="3201948"/>
            <a:ext cx="3085386"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Diffusion Models</a:t>
            </a:r>
            <a:endParaRPr lang="en-US" sz="2400" dirty="0"/>
          </a:p>
        </p:txBody>
      </p:sp>
      <p:sp>
        <p:nvSpPr>
          <p:cNvPr id="8" name="Text 6"/>
          <p:cNvSpPr/>
          <p:nvPr/>
        </p:nvSpPr>
        <p:spPr>
          <a:xfrm>
            <a:off x="9881354" y="3834289"/>
            <a:ext cx="3898940" cy="1974056"/>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These models can generate unique, unconventional 3D forms that challenge the boundaries of traditional asset creation.</a:t>
            </a:r>
            <a:endParaRPr lang="en-US" sz="1900"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895652"/>
            <a:ext cx="14630400" cy="133394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57568" y="607695"/>
            <a:ext cx="7601664" cy="1377077"/>
          </a:xfrm>
          <a:prstGeom prst="rect">
            <a:avLst/>
          </a:prstGeom>
          <a:noFill/>
          <a:ln/>
        </p:spPr>
        <p:txBody>
          <a:bodyPr wrap="square" lIns="0" tIns="0" rIns="0" bIns="0" rtlCol="0" anchor="t"/>
          <a:lstStyle/>
          <a:p>
            <a:pPr marL="0" indent="0">
              <a:lnSpc>
                <a:spcPts val="5400"/>
              </a:lnSpc>
              <a:buNone/>
            </a:pPr>
            <a:r>
              <a:rPr lang="en-US" sz="4300" dirty="0" smtClean="0">
                <a:solidFill>
                  <a:srgbClr val="F5F0F0"/>
                </a:solidFill>
                <a:latin typeface="Merriweather" pitchFamily="34" charset="0"/>
                <a:ea typeface="Merriweather" pitchFamily="34" charset="-122"/>
                <a:cs typeface="Merriweather" pitchFamily="34" charset="-120"/>
              </a:rPr>
              <a:t>Current State of</a:t>
            </a:r>
          </a:p>
          <a:p>
            <a:pPr marL="0" indent="0">
              <a:lnSpc>
                <a:spcPts val="5400"/>
              </a:lnSpc>
              <a:buNone/>
            </a:pPr>
            <a:r>
              <a:rPr lang="en-US" sz="4300" dirty="0" smtClean="0">
                <a:solidFill>
                  <a:srgbClr val="F5F0F0"/>
                </a:solidFill>
                <a:latin typeface="Merriweather" pitchFamily="34" charset="0"/>
                <a:ea typeface="Merriweather" pitchFamily="34" charset="-122"/>
                <a:cs typeface="Merriweather" pitchFamily="34" charset="-120"/>
              </a:rPr>
              <a:t>Generative AI in VR</a:t>
            </a:r>
            <a:endParaRPr lang="en-US" sz="4300" dirty="0"/>
          </a:p>
        </p:txBody>
      </p:sp>
      <p:sp>
        <p:nvSpPr>
          <p:cNvPr id="4" name="Shape 1"/>
          <p:cNvSpPr/>
          <p:nvPr/>
        </p:nvSpPr>
        <p:spPr>
          <a:xfrm>
            <a:off x="6572845" y="2315289"/>
            <a:ext cx="30480" cy="5306497"/>
          </a:xfrm>
          <a:prstGeom prst="roundRect">
            <a:avLst>
              <a:gd name="adj" fmla="val 303639"/>
            </a:avLst>
          </a:prstGeom>
          <a:solidFill>
            <a:srgbClr val="194A99"/>
          </a:solidFill>
          <a:ln/>
        </p:spPr>
      </p:sp>
      <p:sp>
        <p:nvSpPr>
          <p:cNvPr id="5" name="Shape 2"/>
          <p:cNvSpPr/>
          <p:nvPr/>
        </p:nvSpPr>
        <p:spPr>
          <a:xfrm>
            <a:off x="6805493" y="2795826"/>
            <a:ext cx="771168" cy="30480"/>
          </a:xfrm>
          <a:prstGeom prst="roundRect">
            <a:avLst>
              <a:gd name="adj" fmla="val 303639"/>
            </a:avLst>
          </a:prstGeom>
          <a:solidFill>
            <a:srgbClr val="194A99"/>
          </a:solidFill>
          <a:ln/>
        </p:spPr>
      </p:sp>
      <p:sp>
        <p:nvSpPr>
          <p:cNvPr id="6" name="Shape 3"/>
          <p:cNvSpPr/>
          <p:nvPr/>
        </p:nvSpPr>
        <p:spPr>
          <a:xfrm>
            <a:off x="6340197" y="2563178"/>
            <a:ext cx="495776" cy="495776"/>
          </a:xfrm>
          <a:prstGeom prst="roundRect">
            <a:avLst>
              <a:gd name="adj" fmla="val 18668"/>
            </a:avLst>
          </a:prstGeom>
          <a:solidFill>
            <a:srgbClr val="003180"/>
          </a:solidFill>
          <a:ln w="7620">
            <a:solidFill>
              <a:srgbClr val="194A99"/>
            </a:solidFill>
            <a:prstDash val="solid"/>
          </a:ln>
        </p:spPr>
      </p:sp>
      <p:sp>
        <p:nvSpPr>
          <p:cNvPr id="7" name="Text 4"/>
          <p:cNvSpPr/>
          <p:nvPr/>
        </p:nvSpPr>
        <p:spPr>
          <a:xfrm>
            <a:off x="6515338" y="2645807"/>
            <a:ext cx="145375" cy="330517"/>
          </a:xfrm>
          <a:prstGeom prst="rect">
            <a:avLst/>
          </a:prstGeom>
          <a:noFill/>
          <a:ln/>
        </p:spPr>
        <p:txBody>
          <a:bodyPr wrap="none" lIns="0" tIns="0" rIns="0" bIns="0" rtlCol="0" anchor="t"/>
          <a:lstStyle/>
          <a:p>
            <a:pPr marL="0" indent="0" algn="ctr">
              <a:lnSpc>
                <a:spcPts val="2600"/>
              </a:lnSpc>
              <a:buNone/>
            </a:pPr>
            <a:r>
              <a:rPr lang="en-US" sz="2600" dirty="0">
                <a:solidFill>
                  <a:srgbClr val="E2E6E9"/>
                </a:solidFill>
                <a:latin typeface="Merriweather" pitchFamily="34" charset="0"/>
                <a:ea typeface="Merriweather" pitchFamily="34" charset="-122"/>
                <a:cs typeface="Merriweather" pitchFamily="34" charset="-120"/>
              </a:rPr>
              <a:t>1</a:t>
            </a:r>
            <a:endParaRPr lang="en-US" sz="2600" dirty="0"/>
          </a:p>
        </p:txBody>
      </p:sp>
      <p:sp>
        <p:nvSpPr>
          <p:cNvPr id="8" name="Text 5"/>
          <p:cNvSpPr/>
          <p:nvPr/>
        </p:nvSpPr>
        <p:spPr>
          <a:xfrm>
            <a:off x="7800023" y="2535555"/>
            <a:ext cx="3407093" cy="344210"/>
          </a:xfrm>
          <a:prstGeom prst="rect">
            <a:avLst/>
          </a:prstGeom>
          <a:noFill/>
          <a:ln/>
        </p:spPr>
        <p:txBody>
          <a:bodyPr wrap="none" lIns="0" tIns="0" rIns="0" bIns="0" rtlCol="0" anchor="t"/>
          <a:lstStyle/>
          <a:p>
            <a:pPr marL="0" indent="0" algn="l">
              <a:lnSpc>
                <a:spcPts val="2700"/>
              </a:lnSpc>
              <a:buNone/>
            </a:pPr>
            <a:r>
              <a:rPr lang="en-US" sz="2150" b="1" dirty="0" smtClean="0">
                <a:solidFill>
                  <a:srgbClr val="E2E6E9"/>
                </a:solidFill>
                <a:latin typeface="Merriweather" pitchFamily="34" charset="0"/>
                <a:ea typeface="Merriweather" pitchFamily="34" charset="-122"/>
                <a:cs typeface="Merriweather" pitchFamily="34" charset="-120"/>
              </a:rPr>
              <a:t>Real time content generation</a:t>
            </a:r>
            <a:endParaRPr lang="en-US" sz="2150" b="1" dirty="0"/>
          </a:p>
        </p:txBody>
      </p:sp>
      <p:sp>
        <p:nvSpPr>
          <p:cNvPr id="9" name="Text 6"/>
          <p:cNvSpPr/>
          <p:nvPr/>
        </p:nvSpPr>
        <p:spPr>
          <a:xfrm>
            <a:off x="7800023" y="3011924"/>
            <a:ext cx="6059210" cy="705088"/>
          </a:xfrm>
          <a:prstGeom prst="rect">
            <a:avLst/>
          </a:prstGeom>
          <a:noFill/>
          <a:ln/>
        </p:spPr>
        <p:txBody>
          <a:bodyPr wrap="square" lIns="0" tIns="0" rIns="0" bIns="0" rtlCol="0" anchor="t"/>
          <a:lstStyle/>
          <a:p>
            <a:pPr>
              <a:lnSpc>
                <a:spcPts val="2750"/>
              </a:lnSpc>
            </a:pPr>
            <a:r>
              <a:rPr lang="en-US" sz="1700" dirty="0">
                <a:solidFill>
                  <a:schemeClr val="bg1"/>
                </a:solidFill>
                <a:latin typeface="Merriweather" panose="020B0604020202020204" charset="0"/>
              </a:rPr>
              <a:t>AI models like GANs and VAEs generate dynamic environments and 3D objects in real-time.</a:t>
            </a:r>
            <a:endParaRPr lang="en-US" sz="1700" dirty="0">
              <a:solidFill>
                <a:schemeClr val="bg1"/>
              </a:solidFill>
              <a:latin typeface="Merriweather" panose="020B0604020202020204" charset="0"/>
            </a:endParaRPr>
          </a:p>
        </p:txBody>
      </p:sp>
      <p:sp>
        <p:nvSpPr>
          <p:cNvPr id="10" name="Shape 7"/>
          <p:cNvSpPr/>
          <p:nvPr/>
        </p:nvSpPr>
        <p:spPr>
          <a:xfrm>
            <a:off x="6805493" y="4638080"/>
            <a:ext cx="771168" cy="30480"/>
          </a:xfrm>
          <a:prstGeom prst="roundRect">
            <a:avLst>
              <a:gd name="adj" fmla="val 303639"/>
            </a:avLst>
          </a:prstGeom>
          <a:solidFill>
            <a:srgbClr val="194A99"/>
          </a:solidFill>
          <a:ln/>
        </p:spPr>
      </p:sp>
      <p:sp>
        <p:nvSpPr>
          <p:cNvPr id="11" name="Shape 8"/>
          <p:cNvSpPr/>
          <p:nvPr/>
        </p:nvSpPr>
        <p:spPr>
          <a:xfrm>
            <a:off x="6340197" y="4405432"/>
            <a:ext cx="495776" cy="495776"/>
          </a:xfrm>
          <a:prstGeom prst="roundRect">
            <a:avLst>
              <a:gd name="adj" fmla="val 18668"/>
            </a:avLst>
          </a:prstGeom>
          <a:solidFill>
            <a:srgbClr val="003180"/>
          </a:solidFill>
          <a:ln w="7620">
            <a:solidFill>
              <a:srgbClr val="194A99"/>
            </a:solidFill>
            <a:prstDash val="solid"/>
          </a:ln>
        </p:spPr>
      </p:sp>
      <p:sp>
        <p:nvSpPr>
          <p:cNvPr id="12" name="Text 9"/>
          <p:cNvSpPr/>
          <p:nvPr/>
        </p:nvSpPr>
        <p:spPr>
          <a:xfrm>
            <a:off x="6489263" y="4488061"/>
            <a:ext cx="197644" cy="330517"/>
          </a:xfrm>
          <a:prstGeom prst="rect">
            <a:avLst/>
          </a:prstGeom>
          <a:noFill/>
          <a:ln/>
        </p:spPr>
        <p:txBody>
          <a:bodyPr wrap="none" lIns="0" tIns="0" rIns="0" bIns="0" rtlCol="0" anchor="t"/>
          <a:lstStyle/>
          <a:p>
            <a:pPr marL="0" indent="0" algn="ctr">
              <a:lnSpc>
                <a:spcPts val="2600"/>
              </a:lnSpc>
              <a:buNone/>
            </a:pPr>
            <a:r>
              <a:rPr lang="en-US" sz="2600" dirty="0">
                <a:solidFill>
                  <a:srgbClr val="E2E6E9"/>
                </a:solidFill>
                <a:latin typeface="Merriweather" pitchFamily="34" charset="0"/>
                <a:ea typeface="Merriweather" pitchFamily="34" charset="-122"/>
                <a:cs typeface="Merriweather" pitchFamily="34" charset="-120"/>
              </a:rPr>
              <a:t>2</a:t>
            </a:r>
            <a:endParaRPr lang="en-US" sz="2600" dirty="0"/>
          </a:p>
        </p:txBody>
      </p:sp>
      <p:sp>
        <p:nvSpPr>
          <p:cNvPr id="13" name="Text 10"/>
          <p:cNvSpPr/>
          <p:nvPr/>
        </p:nvSpPr>
        <p:spPr>
          <a:xfrm>
            <a:off x="7800023" y="4377809"/>
            <a:ext cx="3178135" cy="344210"/>
          </a:xfrm>
          <a:prstGeom prst="rect">
            <a:avLst/>
          </a:prstGeom>
          <a:noFill/>
          <a:ln/>
        </p:spPr>
        <p:txBody>
          <a:bodyPr wrap="none" lIns="0" tIns="0" rIns="0" bIns="0" rtlCol="0" anchor="t"/>
          <a:lstStyle/>
          <a:p>
            <a:pPr>
              <a:lnSpc>
                <a:spcPts val="2700"/>
              </a:lnSpc>
            </a:pPr>
            <a:r>
              <a:rPr lang="en-IN" sz="2150" dirty="0">
                <a:solidFill>
                  <a:schemeClr val="bg1"/>
                </a:solidFill>
                <a:latin typeface="Merriweather" panose="020B0604020202020204" charset="0"/>
              </a:rPr>
              <a:t>Texture </a:t>
            </a:r>
            <a:r>
              <a:rPr lang="en-IN" sz="2150" dirty="0" smtClean="0">
                <a:solidFill>
                  <a:schemeClr val="bg1"/>
                </a:solidFill>
                <a:latin typeface="Merriweather" panose="020B0604020202020204" charset="0"/>
              </a:rPr>
              <a:t>Synthesis</a:t>
            </a:r>
            <a:endParaRPr lang="en-US" sz="2150" dirty="0">
              <a:solidFill>
                <a:schemeClr val="bg1"/>
              </a:solidFill>
              <a:latin typeface="Merriweather" panose="020B0604020202020204" charset="0"/>
            </a:endParaRPr>
          </a:p>
        </p:txBody>
      </p:sp>
      <p:sp>
        <p:nvSpPr>
          <p:cNvPr id="15" name="Shape 12"/>
          <p:cNvSpPr/>
          <p:nvPr/>
        </p:nvSpPr>
        <p:spPr>
          <a:xfrm>
            <a:off x="6805493" y="6480334"/>
            <a:ext cx="771168" cy="30480"/>
          </a:xfrm>
          <a:prstGeom prst="roundRect">
            <a:avLst>
              <a:gd name="adj" fmla="val 303639"/>
            </a:avLst>
          </a:prstGeom>
          <a:solidFill>
            <a:srgbClr val="194A99"/>
          </a:solidFill>
          <a:ln/>
        </p:spPr>
      </p:sp>
      <p:sp>
        <p:nvSpPr>
          <p:cNvPr id="16" name="Shape 13"/>
          <p:cNvSpPr/>
          <p:nvPr/>
        </p:nvSpPr>
        <p:spPr>
          <a:xfrm>
            <a:off x="6340197" y="6247686"/>
            <a:ext cx="495776" cy="495776"/>
          </a:xfrm>
          <a:prstGeom prst="roundRect">
            <a:avLst>
              <a:gd name="adj" fmla="val 18668"/>
            </a:avLst>
          </a:prstGeom>
          <a:solidFill>
            <a:srgbClr val="003180"/>
          </a:solidFill>
          <a:ln w="7620">
            <a:solidFill>
              <a:srgbClr val="194A99"/>
            </a:solidFill>
            <a:prstDash val="solid"/>
          </a:ln>
        </p:spPr>
      </p:sp>
      <p:sp>
        <p:nvSpPr>
          <p:cNvPr id="17" name="Text 14"/>
          <p:cNvSpPr/>
          <p:nvPr/>
        </p:nvSpPr>
        <p:spPr>
          <a:xfrm>
            <a:off x="6495574" y="6330315"/>
            <a:ext cx="185023" cy="330517"/>
          </a:xfrm>
          <a:prstGeom prst="rect">
            <a:avLst/>
          </a:prstGeom>
          <a:noFill/>
          <a:ln/>
        </p:spPr>
        <p:txBody>
          <a:bodyPr wrap="none" lIns="0" tIns="0" rIns="0" bIns="0" rtlCol="0" anchor="t"/>
          <a:lstStyle/>
          <a:p>
            <a:pPr marL="0" indent="0" algn="ctr">
              <a:lnSpc>
                <a:spcPts val="2600"/>
              </a:lnSpc>
              <a:buNone/>
            </a:pPr>
            <a:r>
              <a:rPr lang="en-US" sz="2600" dirty="0">
                <a:solidFill>
                  <a:srgbClr val="E2E6E9"/>
                </a:solidFill>
                <a:latin typeface="Merriweather" pitchFamily="34" charset="0"/>
                <a:ea typeface="Merriweather" pitchFamily="34" charset="-122"/>
                <a:cs typeface="Merriweather" pitchFamily="34" charset="-120"/>
              </a:rPr>
              <a:t>3</a:t>
            </a:r>
            <a:endParaRPr lang="en-US" sz="2600" dirty="0"/>
          </a:p>
        </p:txBody>
      </p:sp>
      <p:sp>
        <p:nvSpPr>
          <p:cNvPr id="18" name="Text 15"/>
          <p:cNvSpPr/>
          <p:nvPr/>
        </p:nvSpPr>
        <p:spPr>
          <a:xfrm>
            <a:off x="7800023" y="6220063"/>
            <a:ext cx="2862024" cy="344210"/>
          </a:xfrm>
          <a:prstGeom prst="rect">
            <a:avLst/>
          </a:prstGeom>
          <a:noFill/>
          <a:ln/>
        </p:spPr>
        <p:txBody>
          <a:bodyPr wrap="none" lIns="0" tIns="0" rIns="0" bIns="0" rtlCol="0" anchor="t"/>
          <a:lstStyle/>
          <a:p>
            <a:pPr marL="0" indent="0" algn="l">
              <a:lnSpc>
                <a:spcPts val="2700"/>
              </a:lnSpc>
              <a:buNone/>
            </a:pPr>
            <a:r>
              <a:rPr lang="en-US" sz="2150" b="1" dirty="0" smtClean="0">
                <a:solidFill>
                  <a:srgbClr val="E2E6E9"/>
                </a:solidFill>
                <a:latin typeface="Merriweather" pitchFamily="34" charset="0"/>
                <a:ea typeface="Merriweather" pitchFamily="34" charset="-122"/>
                <a:cs typeface="Merriweather" pitchFamily="34" charset="-120"/>
              </a:rPr>
              <a:t>AI generated avatars</a:t>
            </a:r>
            <a:endParaRPr lang="en-US" sz="2150" b="1" dirty="0"/>
          </a:p>
        </p:txBody>
      </p:sp>
      <p:sp>
        <p:nvSpPr>
          <p:cNvPr id="19" name="Text 16"/>
          <p:cNvSpPr/>
          <p:nvPr/>
        </p:nvSpPr>
        <p:spPr>
          <a:xfrm>
            <a:off x="7800023" y="6696432"/>
            <a:ext cx="6059210" cy="705088"/>
          </a:xfrm>
          <a:prstGeom prst="rect">
            <a:avLst/>
          </a:prstGeom>
          <a:noFill/>
          <a:ln/>
        </p:spPr>
        <p:txBody>
          <a:bodyPr wrap="square" lIns="0" tIns="0" rIns="0" bIns="0" rtlCol="0" anchor="t"/>
          <a:lstStyle/>
          <a:p>
            <a:pPr>
              <a:lnSpc>
                <a:spcPts val="2750"/>
              </a:lnSpc>
            </a:pPr>
            <a:r>
              <a:rPr lang="en-US" sz="1700" dirty="0">
                <a:solidFill>
                  <a:srgbClr val="E2E6E9"/>
                </a:solidFill>
                <a:latin typeface="Merriweather" pitchFamily="34" charset="0"/>
                <a:ea typeface="Merriweather" pitchFamily="34" charset="-122"/>
                <a:cs typeface="Merriweather" pitchFamily="34" charset="-120"/>
              </a:rPr>
              <a:t>AI creates customizable, lifelike avatars, improving user interaction in social VR platforms.</a:t>
            </a:r>
            <a:endParaRPr lang="en-US" sz="1700" dirty="0"/>
          </a:p>
        </p:txBody>
      </p:sp>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7621786"/>
            <a:ext cx="9144000" cy="607814"/>
          </a:xfrm>
          <a:prstGeom prst="rect">
            <a:avLst/>
          </a:prstGeom>
        </p:spPr>
      </p:pic>
      <p:pic>
        <p:nvPicPr>
          <p:cNvPr id="21" name="Image 0" descr="preencoded.png"/>
          <p:cNvPicPr>
            <a:picLocks noChangeAspect="1"/>
          </p:cNvPicPr>
          <p:nvPr/>
        </p:nvPicPr>
        <p:blipFill>
          <a:blip r:embed="rId4"/>
          <a:stretch>
            <a:fillRect/>
          </a:stretch>
        </p:blipFill>
        <p:spPr>
          <a:xfrm>
            <a:off x="0" y="0"/>
            <a:ext cx="5516880" cy="8229600"/>
          </a:xfrm>
          <a:prstGeom prst="rect">
            <a:avLst/>
          </a:prstGeom>
        </p:spPr>
      </p:pic>
      <p:sp>
        <p:nvSpPr>
          <p:cNvPr id="27" name="Text 16"/>
          <p:cNvSpPr/>
          <p:nvPr/>
        </p:nvSpPr>
        <p:spPr>
          <a:xfrm>
            <a:off x="7801815" y="4966235"/>
            <a:ext cx="6059210" cy="705088"/>
          </a:xfrm>
          <a:prstGeom prst="rect">
            <a:avLst/>
          </a:prstGeom>
          <a:noFill/>
          <a:ln/>
        </p:spPr>
        <p:txBody>
          <a:bodyPr wrap="square" lIns="0" tIns="0" rIns="0" bIns="0" rtlCol="0" anchor="t"/>
          <a:lstStyle/>
          <a:p>
            <a:pPr>
              <a:lnSpc>
                <a:spcPts val="2750"/>
              </a:lnSpc>
            </a:pPr>
            <a:r>
              <a:rPr lang="en-US" sz="1700" dirty="0">
                <a:solidFill>
                  <a:srgbClr val="E2E6E9"/>
                </a:solidFill>
                <a:latin typeface="Merriweather" pitchFamily="34" charset="0"/>
                <a:ea typeface="Merriweather" pitchFamily="34" charset="-122"/>
                <a:cs typeface="Merriweather" pitchFamily="34" charset="-120"/>
              </a:rPr>
              <a:t>AI generates high-resolution textures from low-quality data, improving visual fidelity in VR environments.</a:t>
            </a:r>
            <a:endParaRPr lang="en-US" sz="1700" dirty="0"/>
          </a:p>
        </p:txBody>
      </p:sp>
    </p:spTree>
    <p:extLst>
      <p:ext uri="{BB962C8B-B14F-4D97-AF65-F5344CB8AC3E}">
        <p14:creationId xmlns:p14="http://schemas.microsoft.com/office/powerpoint/2010/main" val="3784630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00005"/>
          </a:xfrm>
          <a:prstGeom prst="rect">
            <a:avLst/>
          </a:prstGeom>
        </p:spPr>
      </p:pic>
      <p:sp>
        <p:nvSpPr>
          <p:cNvPr id="3" name="Text 0"/>
          <p:cNvSpPr/>
          <p:nvPr/>
        </p:nvSpPr>
        <p:spPr>
          <a:xfrm>
            <a:off x="812006" y="3537942"/>
            <a:ext cx="6697385" cy="725091"/>
          </a:xfrm>
          <a:prstGeom prst="rect">
            <a:avLst/>
          </a:prstGeom>
          <a:noFill/>
          <a:ln/>
        </p:spPr>
        <p:txBody>
          <a:bodyPr wrap="none" lIns="0" tIns="0" rIns="0" bIns="0" rtlCol="0" anchor="t"/>
          <a:lstStyle/>
          <a:p>
            <a:pPr marL="0" indent="0">
              <a:lnSpc>
                <a:spcPts val="5700"/>
              </a:lnSpc>
              <a:buNone/>
            </a:pPr>
            <a:r>
              <a:rPr lang="en-US" sz="4550" dirty="0">
                <a:solidFill>
                  <a:srgbClr val="F5F0F0"/>
                </a:solidFill>
                <a:latin typeface="Merriweather" pitchFamily="34" charset="0"/>
                <a:ea typeface="Merriweather" pitchFamily="34" charset="-122"/>
                <a:cs typeface="Merriweather" pitchFamily="34" charset="-120"/>
              </a:rPr>
              <a:t>Neural Rendering in VR</a:t>
            </a:r>
            <a:endParaRPr lang="en-US" sz="4550" dirty="0"/>
          </a:p>
        </p:txBody>
      </p:sp>
      <p:sp>
        <p:nvSpPr>
          <p:cNvPr id="4" name="Shape 1"/>
          <p:cNvSpPr/>
          <p:nvPr/>
        </p:nvSpPr>
        <p:spPr>
          <a:xfrm>
            <a:off x="812006" y="4871918"/>
            <a:ext cx="521970" cy="521970"/>
          </a:xfrm>
          <a:prstGeom prst="roundRect">
            <a:avLst>
              <a:gd name="adj" fmla="val 18668"/>
            </a:avLst>
          </a:prstGeom>
          <a:solidFill>
            <a:srgbClr val="003180"/>
          </a:solidFill>
          <a:ln w="7620">
            <a:solidFill>
              <a:srgbClr val="194A99"/>
            </a:solidFill>
            <a:prstDash val="solid"/>
          </a:ln>
        </p:spPr>
      </p:sp>
      <p:sp>
        <p:nvSpPr>
          <p:cNvPr id="5" name="Text 2"/>
          <p:cNvSpPr/>
          <p:nvPr/>
        </p:nvSpPr>
        <p:spPr>
          <a:xfrm>
            <a:off x="996434" y="4958834"/>
            <a:ext cx="153114" cy="348020"/>
          </a:xfrm>
          <a:prstGeom prst="rect">
            <a:avLst/>
          </a:prstGeom>
          <a:noFill/>
          <a:ln/>
        </p:spPr>
        <p:txBody>
          <a:bodyPr wrap="none" lIns="0" tIns="0" rIns="0" bIns="0" rtlCol="0" anchor="t"/>
          <a:lstStyle/>
          <a:p>
            <a:pPr marL="0" indent="0" algn="ctr">
              <a:lnSpc>
                <a:spcPts val="2700"/>
              </a:lnSpc>
              <a:buNone/>
            </a:pPr>
            <a:r>
              <a:rPr lang="en-US" sz="2700" dirty="0">
                <a:solidFill>
                  <a:srgbClr val="E2E6E9"/>
                </a:solidFill>
                <a:latin typeface="Merriweather" pitchFamily="34" charset="0"/>
                <a:ea typeface="Merriweather" pitchFamily="34" charset="-122"/>
                <a:cs typeface="Merriweather" pitchFamily="34" charset="-120"/>
              </a:rPr>
              <a:t>1</a:t>
            </a:r>
            <a:endParaRPr lang="en-US" sz="2700" dirty="0"/>
          </a:p>
        </p:txBody>
      </p:sp>
      <p:sp>
        <p:nvSpPr>
          <p:cNvPr id="6" name="Text 3"/>
          <p:cNvSpPr/>
          <p:nvPr/>
        </p:nvSpPr>
        <p:spPr>
          <a:xfrm>
            <a:off x="1565910" y="4871918"/>
            <a:ext cx="3426976" cy="725091"/>
          </a:xfrm>
          <a:prstGeom prst="rect">
            <a:avLst/>
          </a:prstGeom>
          <a:noFill/>
          <a:ln/>
        </p:spPr>
        <p:txBody>
          <a:bodyPr wrap="square" lIns="0" tIns="0" rIns="0" bIns="0" rtlCol="0" anchor="t"/>
          <a:lstStyle/>
          <a:p>
            <a:pPr marL="0" indent="0">
              <a:lnSpc>
                <a:spcPts val="2850"/>
              </a:lnSpc>
              <a:buNone/>
            </a:pPr>
            <a:r>
              <a:rPr lang="en-US" sz="2250" dirty="0">
                <a:solidFill>
                  <a:srgbClr val="E2E6E9"/>
                </a:solidFill>
                <a:latin typeface="Merriweather" pitchFamily="34" charset="0"/>
                <a:ea typeface="Merriweather" pitchFamily="34" charset="-122"/>
                <a:cs typeface="Merriweather" pitchFamily="34" charset="-120"/>
              </a:rPr>
              <a:t>Differentiable Rendering</a:t>
            </a:r>
            <a:endParaRPr lang="en-US" sz="2250" dirty="0"/>
          </a:p>
        </p:txBody>
      </p:sp>
      <p:sp>
        <p:nvSpPr>
          <p:cNvPr id="7" name="Text 4"/>
          <p:cNvSpPr/>
          <p:nvPr/>
        </p:nvSpPr>
        <p:spPr>
          <a:xfrm>
            <a:off x="1565910" y="5736193"/>
            <a:ext cx="3426976" cy="1856184"/>
          </a:xfrm>
          <a:prstGeom prst="rect">
            <a:avLst/>
          </a:prstGeom>
          <a:noFill/>
          <a:ln/>
        </p:spPr>
        <p:txBody>
          <a:bodyPr wrap="square" lIns="0" tIns="0" rIns="0" bIns="0" rtlCol="0" anchor="t"/>
          <a:lstStyle/>
          <a:p>
            <a:pPr marL="0" indent="0">
              <a:lnSpc>
                <a:spcPts val="2900"/>
              </a:lnSpc>
              <a:buNone/>
            </a:pPr>
            <a:r>
              <a:rPr lang="en-US" sz="1800" dirty="0">
                <a:solidFill>
                  <a:srgbClr val="E2E6E9"/>
                </a:solidFill>
                <a:latin typeface="Merriweather" pitchFamily="34" charset="0"/>
                <a:ea typeface="Merriweather" pitchFamily="34" charset="-122"/>
                <a:cs typeface="Merriweather" pitchFamily="34" charset="-120"/>
              </a:rPr>
              <a:t>Enables the optimization of 3D assets for real-time rendering, seamlessly blending CG and real-world elements.</a:t>
            </a:r>
            <a:endParaRPr lang="en-US" sz="1800" dirty="0"/>
          </a:p>
        </p:txBody>
      </p:sp>
      <p:sp>
        <p:nvSpPr>
          <p:cNvPr id="8" name="Shape 5"/>
          <p:cNvSpPr/>
          <p:nvPr/>
        </p:nvSpPr>
        <p:spPr>
          <a:xfrm>
            <a:off x="5224820" y="4871918"/>
            <a:ext cx="521970" cy="521970"/>
          </a:xfrm>
          <a:prstGeom prst="roundRect">
            <a:avLst>
              <a:gd name="adj" fmla="val 18668"/>
            </a:avLst>
          </a:prstGeom>
          <a:solidFill>
            <a:srgbClr val="003180"/>
          </a:solidFill>
          <a:ln w="7620">
            <a:solidFill>
              <a:srgbClr val="194A99"/>
            </a:solidFill>
            <a:prstDash val="solid"/>
          </a:ln>
        </p:spPr>
      </p:sp>
      <p:sp>
        <p:nvSpPr>
          <p:cNvPr id="9" name="Text 6"/>
          <p:cNvSpPr/>
          <p:nvPr/>
        </p:nvSpPr>
        <p:spPr>
          <a:xfrm>
            <a:off x="5381744" y="4958834"/>
            <a:ext cx="208121" cy="348020"/>
          </a:xfrm>
          <a:prstGeom prst="rect">
            <a:avLst/>
          </a:prstGeom>
          <a:noFill/>
          <a:ln/>
        </p:spPr>
        <p:txBody>
          <a:bodyPr wrap="none" lIns="0" tIns="0" rIns="0" bIns="0" rtlCol="0" anchor="t"/>
          <a:lstStyle/>
          <a:p>
            <a:pPr marL="0" indent="0" algn="ctr">
              <a:lnSpc>
                <a:spcPts val="2700"/>
              </a:lnSpc>
              <a:buNone/>
            </a:pPr>
            <a:r>
              <a:rPr lang="en-US" sz="2700" dirty="0">
                <a:solidFill>
                  <a:srgbClr val="E2E6E9"/>
                </a:solidFill>
                <a:latin typeface="Merriweather" pitchFamily="34" charset="0"/>
                <a:ea typeface="Merriweather" pitchFamily="34" charset="-122"/>
                <a:cs typeface="Merriweather" pitchFamily="34" charset="-120"/>
              </a:rPr>
              <a:t>2</a:t>
            </a:r>
            <a:endParaRPr lang="en-US" sz="2700" dirty="0"/>
          </a:p>
        </p:txBody>
      </p:sp>
      <p:sp>
        <p:nvSpPr>
          <p:cNvPr id="10" name="Text 7"/>
          <p:cNvSpPr/>
          <p:nvPr/>
        </p:nvSpPr>
        <p:spPr>
          <a:xfrm>
            <a:off x="5978723" y="4871918"/>
            <a:ext cx="2900005" cy="362545"/>
          </a:xfrm>
          <a:prstGeom prst="rect">
            <a:avLst/>
          </a:prstGeom>
          <a:noFill/>
          <a:ln/>
        </p:spPr>
        <p:txBody>
          <a:bodyPr wrap="none" lIns="0" tIns="0" rIns="0" bIns="0" rtlCol="0" anchor="t"/>
          <a:lstStyle/>
          <a:p>
            <a:pPr marL="0" indent="0">
              <a:lnSpc>
                <a:spcPts val="2850"/>
              </a:lnSpc>
              <a:buNone/>
            </a:pPr>
            <a:r>
              <a:rPr lang="en-US" sz="2250" dirty="0">
                <a:solidFill>
                  <a:srgbClr val="E2E6E9"/>
                </a:solidFill>
                <a:latin typeface="Merriweather" pitchFamily="34" charset="0"/>
                <a:ea typeface="Merriweather" pitchFamily="34" charset="-122"/>
                <a:cs typeface="Merriweather" pitchFamily="34" charset="-120"/>
              </a:rPr>
              <a:t>Neural Textures</a:t>
            </a:r>
            <a:endParaRPr lang="en-US" sz="2250" dirty="0"/>
          </a:p>
        </p:txBody>
      </p:sp>
      <p:sp>
        <p:nvSpPr>
          <p:cNvPr id="11" name="Text 8"/>
          <p:cNvSpPr/>
          <p:nvPr/>
        </p:nvSpPr>
        <p:spPr>
          <a:xfrm>
            <a:off x="5978723" y="5373648"/>
            <a:ext cx="3426976" cy="1856184"/>
          </a:xfrm>
          <a:prstGeom prst="rect">
            <a:avLst/>
          </a:prstGeom>
          <a:noFill/>
          <a:ln/>
        </p:spPr>
        <p:txBody>
          <a:bodyPr wrap="square" lIns="0" tIns="0" rIns="0" bIns="0" rtlCol="0" anchor="t"/>
          <a:lstStyle/>
          <a:p>
            <a:pPr marL="0" indent="0">
              <a:lnSpc>
                <a:spcPts val="2900"/>
              </a:lnSpc>
              <a:buNone/>
            </a:pPr>
            <a:r>
              <a:rPr lang="en-US" sz="1800" dirty="0">
                <a:solidFill>
                  <a:srgbClr val="E2E6E9"/>
                </a:solidFill>
                <a:latin typeface="Merriweather" pitchFamily="34" charset="0"/>
                <a:ea typeface="Merriweather" pitchFamily="34" charset="-122"/>
                <a:cs typeface="Merriweather" pitchFamily="34" charset="-120"/>
              </a:rPr>
              <a:t>Learned texture representations can add unprecedented realism and detail to virtual objects and environments.</a:t>
            </a:r>
            <a:endParaRPr lang="en-US" sz="1800" dirty="0"/>
          </a:p>
        </p:txBody>
      </p:sp>
      <p:sp>
        <p:nvSpPr>
          <p:cNvPr id="12" name="Shape 9"/>
          <p:cNvSpPr/>
          <p:nvPr/>
        </p:nvSpPr>
        <p:spPr>
          <a:xfrm>
            <a:off x="9637633" y="4871918"/>
            <a:ext cx="521970" cy="521970"/>
          </a:xfrm>
          <a:prstGeom prst="roundRect">
            <a:avLst>
              <a:gd name="adj" fmla="val 18668"/>
            </a:avLst>
          </a:prstGeom>
          <a:solidFill>
            <a:srgbClr val="003180"/>
          </a:solidFill>
          <a:ln w="7620">
            <a:solidFill>
              <a:srgbClr val="194A99"/>
            </a:solidFill>
            <a:prstDash val="solid"/>
          </a:ln>
        </p:spPr>
      </p:sp>
      <p:sp>
        <p:nvSpPr>
          <p:cNvPr id="13" name="Text 10"/>
          <p:cNvSpPr/>
          <p:nvPr/>
        </p:nvSpPr>
        <p:spPr>
          <a:xfrm>
            <a:off x="9801106" y="4958834"/>
            <a:ext cx="194905" cy="348020"/>
          </a:xfrm>
          <a:prstGeom prst="rect">
            <a:avLst/>
          </a:prstGeom>
          <a:noFill/>
          <a:ln/>
        </p:spPr>
        <p:txBody>
          <a:bodyPr wrap="none" lIns="0" tIns="0" rIns="0" bIns="0" rtlCol="0" anchor="t"/>
          <a:lstStyle/>
          <a:p>
            <a:pPr marL="0" indent="0" algn="ctr">
              <a:lnSpc>
                <a:spcPts val="2700"/>
              </a:lnSpc>
              <a:buNone/>
            </a:pPr>
            <a:r>
              <a:rPr lang="en-US" sz="2700" dirty="0">
                <a:solidFill>
                  <a:srgbClr val="E2E6E9"/>
                </a:solidFill>
                <a:latin typeface="Merriweather" pitchFamily="34" charset="0"/>
                <a:ea typeface="Merriweather" pitchFamily="34" charset="-122"/>
                <a:cs typeface="Merriweather" pitchFamily="34" charset="-120"/>
              </a:rPr>
              <a:t>3</a:t>
            </a:r>
            <a:endParaRPr lang="en-US" sz="2700" dirty="0"/>
          </a:p>
        </p:txBody>
      </p:sp>
      <p:sp>
        <p:nvSpPr>
          <p:cNvPr id="14" name="Text 11"/>
          <p:cNvSpPr/>
          <p:nvPr/>
        </p:nvSpPr>
        <p:spPr>
          <a:xfrm>
            <a:off x="10391537" y="4871918"/>
            <a:ext cx="3426976" cy="725091"/>
          </a:xfrm>
          <a:prstGeom prst="rect">
            <a:avLst/>
          </a:prstGeom>
          <a:noFill/>
          <a:ln/>
        </p:spPr>
        <p:txBody>
          <a:bodyPr wrap="square" lIns="0" tIns="0" rIns="0" bIns="0" rtlCol="0" anchor="t"/>
          <a:lstStyle/>
          <a:p>
            <a:pPr marL="0" indent="0">
              <a:lnSpc>
                <a:spcPts val="2850"/>
              </a:lnSpc>
              <a:buNone/>
            </a:pPr>
            <a:r>
              <a:rPr lang="en-US" sz="2250" dirty="0">
                <a:solidFill>
                  <a:srgbClr val="E2E6E9"/>
                </a:solidFill>
                <a:latin typeface="Merriweather" pitchFamily="34" charset="0"/>
                <a:ea typeface="Merriweather" pitchFamily="34" charset="-122"/>
                <a:cs typeface="Merriweather" pitchFamily="34" charset="-120"/>
              </a:rPr>
              <a:t>Implicit Representations</a:t>
            </a:r>
            <a:endParaRPr lang="en-US" sz="2250" dirty="0"/>
          </a:p>
        </p:txBody>
      </p:sp>
      <p:sp>
        <p:nvSpPr>
          <p:cNvPr id="15" name="Text 12"/>
          <p:cNvSpPr/>
          <p:nvPr/>
        </p:nvSpPr>
        <p:spPr>
          <a:xfrm>
            <a:off x="10391537" y="5736193"/>
            <a:ext cx="3426976" cy="1856184"/>
          </a:xfrm>
          <a:prstGeom prst="rect">
            <a:avLst/>
          </a:prstGeom>
          <a:noFill/>
          <a:ln/>
        </p:spPr>
        <p:txBody>
          <a:bodyPr wrap="square" lIns="0" tIns="0" rIns="0" bIns="0" rtlCol="0" anchor="t"/>
          <a:lstStyle/>
          <a:p>
            <a:pPr marL="0" indent="0">
              <a:lnSpc>
                <a:spcPts val="2900"/>
              </a:lnSpc>
              <a:buNone/>
            </a:pPr>
            <a:r>
              <a:rPr lang="en-US" sz="1800" dirty="0">
                <a:solidFill>
                  <a:srgbClr val="E2E6E9"/>
                </a:solidFill>
                <a:latin typeface="Merriweather" pitchFamily="34" charset="0"/>
                <a:ea typeface="Merriweather" pitchFamily="34" charset="-122"/>
                <a:cs typeface="Merriweather" pitchFamily="34" charset="-120"/>
              </a:rPr>
              <a:t>Novel neural network architectures can compactly represent 3D geometry, enabling fast, efficient rendering.</a:t>
            </a:r>
            <a:endParaRPr lang="en-US" sz="1800" dirty="0"/>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592376"/>
            <a:ext cx="14630400" cy="63722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57568" y="607695"/>
            <a:ext cx="7601664" cy="1377077"/>
          </a:xfrm>
          <a:prstGeom prst="rect">
            <a:avLst/>
          </a:prstGeom>
          <a:noFill/>
          <a:ln/>
        </p:spPr>
        <p:txBody>
          <a:bodyPr wrap="square" lIns="0" tIns="0" rIns="0" bIns="0" rtlCol="0" anchor="t"/>
          <a:lstStyle/>
          <a:p>
            <a:pPr marL="0" indent="0">
              <a:lnSpc>
                <a:spcPts val="5400"/>
              </a:lnSpc>
              <a:buNone/>
            </a:pPr>
            <a:r>
              <a:rPr lang="en-US" sz="4300" dirty="0">
                <a:solidFill>
                  <a:srgbClr val="F5F0F0"/>
                </a:solidFill>
                <a:latin typeface="Merriweather" pitchFamily="34" charset="0"/>
                <a:ea typeface="Merriweather" pitchFamily="34" charset="-122"/>
                <a:cs typeface="Merriweather" pitchFamily="34" charset="-120"/>
              </a:rPr>
              <a:t>Real-time 3D Model Generation Techniques</a:t>
            </a:r>
            <a:endParaRPr lang="en-US" sz="4300" dirty="0"/>
          </a:p>
        </p:txBody>
      </p:sp>
      <p:sp>
        <p:nvSpPr>
          <p:cNvPr id="4" name="Shape 1"/>
          <p:cNvSpPr/>
          <p:nvPr/>
        </p:nvSpPr>
        <p:spPr>
          <a:xfrm>
            <a:off x="6572845" y="2315289"/>
            <a:ext cx="30480" cy="5306497"/>
          </a:xfrm>
          <a:prstGeom prst="roundRect">
            <a:avLst>
              <a:gd name="adj" fmla="val 303639"/>
            </a:avLst>
          </a:prstGeom>
          <a:solidFill>
            <a:srgbClr val="194A99"/>
          </a:solidFill>
          <a:ln/>
        </p:spPr>
      </p:sp>
      <p:sp>
        <p:nvSpPr>
          <p:cNvPr id="5" name="Shape 2"/>
          <p:cNvSpPr/>
          <p:nvPr/>
        </p:nvSpPr>
        <p:spPr>
          <a:xfrm>
            <a:off x="6805493" y="2795826"/>
            <a:ext cx="771168" cy="30480"/>
          </a:xfrm>
          <a:prstGeom prst="roundRect">
            <a:avLst>
              <a:gd name="adj" fmla="val 303639"/>
            </a:avLst>
          </a:prstGeom>
          <a:solidFill>
            <a:srgbClr val="194A99"/>
          </a:solidFill>
          <a:ln/>
        </p:spPr>
      </p:sp>
      <p:sp>
        <p:nvSpPr>
          <p:cNvPr id="6" name="Shape 3"/>
          <p:cNvSpPr/>
          <p:nvPr/>
        </p:nvSpPr>
        <p:spPr>
          <a:xfrm>
            <a:off x="6340197" y="2563178"/>
            <a:ext cx="495776" cy="495776"/>
          </a:xfrm>
          <a:prstGeom prst="roundRect">
            <a:avLst>
              <a:gd name="adj" fmla="val 18668"/>
            </a:avLst>
          </a:prstGeom>
          <a:solidFill>
            <a:srgbClr val="003180"/>
          </a:solidFill>
          <a:ln w="7620">
            <a:solidFill>
              <a:srgbClr val="194A99"/>
            </a:solidFill>
            <a:prstDash val="solid"/>
          </a:ln>
        </p:spPr>
      </p:sp>
      <p:sp>
        <p:nvSpPr>
          <p:cNvPr id="7" name="Text 4"/>
          <p:cNvSpPr/>
          <p:nvPr/>
        </p:nvSpPr>
        <p:spPr>
          <a:xfrm>
            <a:off x="6515338" y="2645807"/>
            <a:ext cx="145375" cy="330517"/>
          </a:xfrm>
          <a:prstGeom prst="rect">
            <a:avLst/>
          </a:prstGeom>
          <a:noFill/>
          <a:ln/>
        </p:spPr>
        <p:txBody>
          <a:bodyPr wrap="none" lIns="0" tIns="0" rIns="0" bIns="0" rtlCol="0" anchor="t"/>
          <a:lstStyle/>
          <a:p>
            <a:pPr marL="0" indent="0" algn="ctr">
              <a:lnSpc>
                <a:spcPts val="2600"/>
              </a:lnSpc>
              <a:buNone/>
            </a:pPr>
            <a:r>
              <a:rPr lang="en-US" sz="2600" dirty="0">
                <a:solidFill>
                  <a:srgbClr val="E2E6E9"/>
                </a:solidFill>
                <a:latin typeface="Merriweather" pitchFamily="34" charset="0"/>
                <a:ea typeface="Merriweather" pitchFamily="34" charset="-122"/>
                <a:cs typeface="Merriweather" pitchFamily="34" charset="-120"/>
              </a:rPr>
              <a:t>1</a:t>
            </a:r>
            <a:endParaRPr lang="en-US" sz="2600" dirty="0"/>
          </a:p>
        </p:txBody>
      </p:sp>
      <p:sp>
        <p:nvSpPr>
          <p:cNvPr id="8" name="Text 5"/>
          <p:cNvSpPr/>
          <p:nvPr/>
        </p:nvSpPr>
        <p:spPr>
          <a:xfrm>
            <a:off x="7800023" y="2535555"/>
            <a:ext cx="3407093" cy="344210"/>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Latent Space Exploration</a:t>
            </a:r>
            <a:endParaRPr lang="en-US" sz="2150" dirty="0"/>
          </a:p>
        </p:txBody>
      </p:sp>
      <p:sp>
        <p:nvSpPr>
          <p:cNvPr id="9" name="Text 6"/>
          <p:cNvSpPr/>
          <p:nvPr/>
        </p:nvSpPr>
        <p:spPr>
          <a:xfrm>
            <a:off x="7800023" y="3011924"/>
            <a:ext cx="6059210" cy="705088"/>
          </a:xfrm>
          <a:prstGeom prst="rect">
            <a:avLst/>
          </a:prstGeom>
          <a:noFill/>
          <a:ln/>
        </p:spPr>
        <p:txBody>
          <a:bodyPr wrap="squar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Navigating the latent space of generative models to interactively create and customize 3D assets.</a:t>
            </a:r>
            <a:endParaRPr lang="en-US" sz="1700" dirty="0"/>
          </a:p>
        </p:txBody>
      </p:sp>
      <p:sp>
        <p:nvSpPr>
          <p:cNvPr id="10" name="Shape 7"/>
          <p:cNvSpPr/>
          <p:nvPr/>
        </p:nvSpPr>
        <p:spPr>
          <a:xfrm>
            <a:off x="6805493" y="4638080"/>
            <a:ext cx="771168" cy="30480"/>
          </a:xfrm>
          <a:prstGeom prst="roundRect">
            <a:avLst>
              <a:gd name="adj" fmla="val 303639"/>
            </a:avLst>
          </a:prstGeom>
          <a:solidFill>
            <a:srgbClr val="194A99"/>
          </a:solidFill>
          <a:ln/>
        </p:spPr>
      </p:sp>
      <p:sp>
        <p:nvSpPr>
          <p:cNvPr id="11" name="Shape 8"/>
          <p:cNvSpPr/>
          <p:nvPr/>
        </p:nvSpPr>
        <p:spPr>
          <a:xfrm>
            <a:off x="6340197" y="4405432"/>
            <a:ext cx="495776" cy="495776"/>
          </a:xfrm>
          <a:prstGeom prst="roundRect">
            <a:avLst>
              <a:gd name="adj" fmla="val 18668"/>
            </a:avLst>
          </a:prstGeom>
          <a:solidFill>
            <a:srgbClr val="003180"/>
          </a:solidFill>
          <a:ln w="7620">
            <a:solidFill>
              <a:srgbClr val="194A99"/>
            </a:solidFill>
            <a:prstDash val="solid"/>
          </a:ln>
        </p:spPr>
      </p:sp>
      <p:sp>
        <p:nvSpPr>
          <p:cNvPr id="12" name="Text 9"/>
          <p:cNvSpPr/>
          <p:nvPr/>
        </p:nvSpPr>
        <p:spPr>
          <a:xfrm>
            <a:off x="6489263" y="4488061"/>
            <a:ext cx="197644" cy="330517"/>
          </a:xfrm>
          <a:prstGeom prst="rect">
            <a:avLst/>
          </a:prstGeom>
          <a:noFill/>
          <a:ln/>
        </p:spPr>
        <p:txBody>
          <a:bodyPr wrap="none" lIns="0" tIns="0" rIns="0" bIns="0" rtlCol="0" anchor="t"/>
          <a:lstStyle/>
          <a:p>
            <a:pPr marL="0" indent="0" algn="ctr">
              <a:lnSpc>
                <a:spcPts val="2600"/>
              </a:lnSpc>
              <a:buNone/>
            </a:pPr>
            <a:r>
              <a:rPr lang="en-US" sz="2600" dirty="0">
                <a:solidFill>
                  <a:srgbClr val="E2E6E9"/>
                </a:solidFill>
                <a:latin typeface="Merriweather" pitchFamily="34" charset="0"/>
                <a:ea typeface="Merriweather" pitchFamily="34" charset="-122"/>
                <a:cs typeface="Merriweather" pitchFamily="34" charset="-120"/>
              </a:rPr>
              <a:t>2</a:t>
            </a:r>
            <a:endParaRPr lang="en-US" sz="2600" dirty="0"/>
          </a:p>
        </p:txBody>
      </p:sp>
      <p:sp>
        <p:nvSpPr>
          <p:cNvPr id="13" name="Text 10"/>
          <p:cNvSpPr/>
          <p:nvPr/>
        </p:nvSpPr>
        <p:spPr>
          <a:xfrm>
            <a:off x="7800023" y="4377809"/>
            <a:ext cx="3178135" cy="344210"/>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Conditional Generation</a:t>
            </a:r>
            <a:endParaRPr lang="en-US" sz="2150" dirty="0"/>
          </a:p>
        </p:txBody>
      </p:sp>
      <p:sp>
        <p:nvSpPr>
          <p:cNvPr id="14" name="Text 11"/>
          <p:cNvSpPr/>
          <p:nvPr/>
        </p:nvSpPr>
        <p:spPr>
          <a:xfrm>
            <a:off x="7800023" y="4854178"/>
            <a:ext cx="6059210" cy="705088"/>
          </a:xfrm>
          <a:prstGeom prst="rect">
            <a:avLst/>
          </a:prstGeom>
          <a:noFill/>
          <a:ln/>
        </p:spPr>
        <p:txBody>
          <a:bodyPr wrap="squar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Generating 3D content based on user inputs, sketches, or other contextual information.</a:t>
            </a:r>
            <a:endParaRPr lang="en-US" sz="1700" dirty="0"/>
          </a:p>
        </p:txBody>
      </p:sp>
      <p:sp>
        <p:nvSpPr>
          <p:cNvPr id="15" name="Shape 12"/>
          <p:cNvSpPr/>
          <p:nvPr/>
        </p:nvSpPr>
        <p:spPr>
          <a:xfrm>
            <a:off x="6805493" y="6480334"/>
            <a:ext cx="771168" cy="30480"/>
          </a:xfrm>
          <a:prstGeom prst="roundRect">
            <a:avLst>
              <a:gd name="adj" fmla="val 303639"/>
            </a:avLst>
          </a:prstGeom>
          <a:solidFill>
            <a:srgbClr val="194A99"/>
          </a:solidFill>
          <a:ln/>
        </p:spPr>
      </p:sp>
      <p:sp>
        <p:nvSpPr>
          <p:cNvPr id="16" name="Shape 13"/>
          <p:cNvSpPr/>
          <p:nvPr/>
        </p:nvSpPr>
        <p:spPr>
          <a:xfrm>
            <a:off x="6340197" y="6247686"/>
            <a:ext cx="495776" cy="495776"/>
          </a:xfrm>
          <a:prstGeom prst="roundRect">
            <a:avLst>
              <a:gd name="adj" fmla="val 18668"/>
            </a:avLst>
          </a:prstGeom>
          <a:solidFill>
            <a:srgbClr val="003180"/>
          </a:solidFill>
          <a:ln w="7620">
            <a:solidFill>
              <a:srgbClr val="194A99"/>
            </a:solidFill>
            <a:prstDash val="solid"/>
          </a:ln>
        </p:spPr>
      </p:sp>
      <p:sp>
        <p:nvSpPr>
          <p:cNvPr id="17" name="Text 14"/>
          <p:cNvSpPr/>
          <p:nvPr/>
        </p:nvSpPr>
        <p:spPr>
          <a:xfrm>
            <a:off x="6495574" y="6330315"/>
            <a:ext cx="185023" cy="330517"/>
          </a:xfrm>
          <a:prstGeom prst="rect">
            <a:avLst/>
          </a:prstGeom>
          <a:noFill/>
          <a:ln/>
        </p:spPr>
        <p:txBody>
          <a:bodyPr wrap="none" lIns="0" tIns="0" rIns="0" bIns="0" rtlCol="0" anchor="t"/>
          <a:lstStyle/>
          <a:p>
            <a:pPr marL="0" indent="0" algn="ctr">
              <a:lnSpc>
                <a:spcPts val="2600"/>
              </a:lnSpc>
              <a:buNone/>
            </a:pPr>
            <a:r>
              <a:rPr lang="en-US" sz="2600" dirty="0">
                <a:solidFill>
                  <a:srgbClr val="E2E6E9"/>
                </a:solidFill>
                <a:latin typeface="Merriweather" pitchFamily="34" charset="0"/>
                <a:ea typeface="Merriweather" pitchFamily="34" charset="-122"/>
                <a:cs typeface="Merriweather" pitchFamily="34" charset="-120"/>
              </a:rPr>
              <a:t>3</a:t>
            </a:r>
            <a:endParaRPr lang="en-US" sz="2600" dirty="0"/>
          </a:p>
        </p:txBody>
      </p:sp>
      <p:sp>
        <p:nvSpPr>
          <p:cNvPr id="18" name="Text 15"/>
          <p:cNvSpPr/>
          <p:nvPr/>
        </p:nvSpPr>
        <p:spPr>
          <a:xfrm>
            <a:off x="7800023" y="6220063"/>
            <a:ext cx="2862024" cy="344210"/>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Procedural Synthesis</a:t>
            </a:r>
            <a:endParaRPr lang="en-US" sz="2150" dirty="0"/>
          </a:p>
        </p:txBody>
      </p:sp>
      <p:sp>
        <p:nvSpPr>
          <p:cNvPr id="19" name="Text 16"/>
          <p:cNvSpPr/>
          <p:nvPr/>
        </p:nvSpPr>
        <p:spPr>
          <a:xfrm>
            <a:off x="7800023" y="6696432"/>
            <a:ext cx="6059210" cy="705088"/>
          </a:xfrm>
          <a:prstGeom prst="rect">
            <a:avLst/>
          </a:prstGeom>
          <a:noFill/>
          <a:ln/>
        </p:spPr>
        <p:txBody>
          <a:bodyPr wrap="squar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Leveraging algorithmic techniques to generate infinite variations of 3D models on the fly.</a:t>
            </a:r>
            <a:endParaRPr lang="en-US" sz="1700" dirty="0"/>
          </a:p>
        </p:txBody>
      </p:sp>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7621786"/>
            <a:ext cx="9144000" cy="60781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3423" y="1054894"/>
            <a:ext cx="7717155" cy="1273969"/>
          </a:xfrm>
          <a:prstGeom prst="rect">
            <a:avLst/>
          </a:prstGeom>
          <a:noFill/>
          <a:ln/>
        </p:spPr>
        <p:txBody>
          <a:bodyPr wrap="square" lIns="0" tIns="0" rIns="0" bIns="0" rtlCol="0" anchor="t"/>
          <a:lstStyle/>
          <a:p>
            <a:pPr marL="0" indent="0">
              <a:lnSpc>
                <a:spcPts val="5000"/>
              </a:lnSpc>
              <a:buNone/>
            </a:pPr>
            <a:r>
              <a:rPr lang="en-US" sz="4000" dirty="0">
                <a:solidFill>
                  <a:srgbClr val="F5F0F0"/>
                </a:solidFill>
                <a:latin typeface="Merriweather" pitchFamily="34" charset="0"/>
                <a:ea typeface="Merriweather" pitchFamily="34" charset="-122"/>
                <a:cs typeface="Merriweather" pitchFamily="34" charset="-120"/>
              </a:rPr>
              <a:t>Generative AI for Motion Synthesis in VR</a:t>
            </a:r>
            <a:endParaRPr lang="en-US" sz="4000" dirty="0"/>
          </a:p>
        </p:txBody>
      </p:sp>
      <p:sp>
        <p:nvSpPr>
          <p:cNvPr id="4" name="Shape 1"/>
          <p:cNvSpPr/>
          <p:nvPr/>
        </p:nvSpPr>
        <p:spPr>
          <a:xfrm>
            <a:off x="713423" y="2634615"/>
            <a:ext cx="3756660" cy="2168128"/>
          </a:xfrm>
          <a:prstGeom prst="roundRect">
            <a:avLst>
              <a:gd name="adj" fmla="val 3949"/>
            </a:avLst>
          </a:prstGeom>
          <a:solidFill>
            <a:srgbClr val="003180"/>
          </a:solidFill>
          <a:ln w="7620">
            <a:solidFill>
              <a:srgbClr val="194A99"/>
            </a:solidFill>
            <a:prstDash val="solid"/>
          </a:ln>
        </p:spPr>
      </p:sp>
      <p:sp>
        <p:nvSpPr>
          <p:cNvPr id="5" name="Text 2"/>
          <p:cNvSpPr/>
          <p:nvPr/>
        </p:nvSpPr>
        <p:spPr>
          <a:xfrm>
            <a:off x="924878" y="2846070"/>
            <a:ext cx="2547937" cy="318492"/>
          </a:xfrm>
          <a:prstGeom prst="rect">
            <a:avLst/>
          </a:prstGeom>
          <a:noFill/>
          <a:ln/>
        </p:spPr>
        <p:txBody>
          <a:bodyPr wrap="none" lIns="0" tIns="0" rIns="0" bIns="0" rtlCol="0" anchor="t"/>
          <a:lstStyle/>
          <a:p>
            <a:pPr marL="0" indent="0">
              <a:lnSpc>
                <a:spcPts val="2500"/>
              </a:lnSpc>
              <a:buNone/>
            </a:pPr>
            <a:r>
              <a:rPr lang="en-US" sz="2000" dirty="0">
                <a:solidFill>
                  <a:srgbClr val="E2E6E9"/>
                </a:solidFill>
                <a:latin typeface="Merriweather" pitchFamily="34" charset="0"/>
                <a:ea typeface="Merriweather" pitchFamily="34" charset="-122"/>
                <a:cs typeface="Merriweather" pitchFamily="34" charset="-120"/>
              </a:rPr>
              <a:t>Animation Control</a:t>
            </a:r>
            <a:endParaRPr lang="en-US" sz="2000" dirty="0"/>
          </a:p>
        </p:txBody>
      </p:sp>
      <p:sp>
        <p:nvSpPr>
          <p:cNvPr id="6" name="Text 3"/>
          <p:cNvSpPr/>
          <p:nvPr/>
        </p:nvSpPr>
        <p:spPr>
          <a:xfrm>
            <a:off x="924878" y="3286839"/>
            <a:ext cx="3333750" cy="1304449"/>
          </a:xfrm>
          <a:prstGeom prst="rect">
            <a:avLst/>
          </a:prstGeom>
          <a:noFill/>
          <a:ln/>
        </p:spPr>
        <p:txBody>
          <a:bodyPr wrap="square" lIns="0" tIns="0" rIns="0" bIns="0" rtlCol="0" anchor="t"/>
          <a:lstStyle/>
          <a:p>
            <a:pPr marL="0" indent="0">
              <a:lnSpc>
                <a:spcPts val="2550"/>
              </a:lnSpc>
              <a:buNone/>
            </a:pPr>
            <a:r>
              <a:rPr lang="en-US" sz="1600" dirty="0">
                <a:solidFill>
                  <a:srgbClr val="E2E6E9"/>
                </a:solidFill>
                <a:latin typeface="Merriweather" pitchFamily="34" charset="0"/>
                <a:ea typeface="Merriweather" pitchFamily="34" charset="-122"/>
                <a:cs typeface="Merriweather" pitchFamily="34" charset="-120"/>
              </a:rPr>
              <a:t>Generating seamless, responsive character animations that adapt to user interactions and environmental cues.</a:t>
            </a:r>
            <a:endParaRPr lang="en-US" sz="1600" dirty="0"/>
          </a:p>
        </p:txBody>
      </p:sp>
      <p:sp>
        <p:nvSpPr>
          <p:cNvPr id="7" name="Shape 4"/>
          <p:cNvSpPr/>
          <p:nvPr/>
        </p:nvSpPr>
        <p:spPr>
          <a:xfrm>
            <a:off x="4673918" y="2634615"/>
            <a:ext cx="3756660" cy="2168128"/>
          </a:xfrm>
          <a:prstGeom prst="roundRect">
            <a:avLst>
              <a:gd name="adj" fmla="val 3949"/>
            </a:avLst>
          </a:prstGeom>
          <a:solidFill>
            <a:srgbClr val="003180"/>
          </a:solidFill>
          <a:ln w="7620">
            <a:solidFill>
              <a:srgbClr val="194A99"/>
            </a:solidFill>
            <a:prstDash val="solid"/>
          </a:ln>
        </p:spPr>
      </p:sp>
      <p:sp>
        <p:nvSpPr>
          <p:cNvPr id="8" name="Text 5"/>
          <p:cNvSpPr/>
          <p:nvPr/>
        </p:nvSpPr>
        <p:spPr>
          <a:xfrm>
            <a:off x="4885373" y="2846070"/>
            <a:ext cx="2772966" cy="318492"/>
          </a:xfrm>
          <a:prstGeom prst="rect">
            <a:avLst/>
          </a:prstGeom>
          <a:noFill/>
          <a:ln/>
        </p:spPr>
        <p:txBody>
          <a:bodyPr wrap="none" lIns="0" tIns="0" rIns="0" bIns="0" rtlCol="0" anchor="t"/>
          <a:lstStyle/>
          <a:p>
            <a:pPr marL="0" indent="0">
              <a:lnSpc>
                <a:spcPts val="2500"/>
              </a:lnSpc>
              <a:buNone/>
            </a:pPr>
            <a:r>
              <a:rPr lang="en-US" sz="2000" dirty="0">
                <a:solidFill>
                  <a:srgbClr val="E2E6E9"/>
                </a:solidFill>
                <a:latin typeface="Merriweather" pitchFamily="34" charset="0"/>
                <a:ea typeface="Merriweather" pitchFamily="34" charset="-122"/>
                <a:cs typeface="Merriweather" pitchFamily="34" charset="-120"/>
              </a:rPr>
              <a:t>Emotional Expression</a:t>
            </a:r>
            <a:endParaRPr lang="en-US" sz="2000" dirty="0"/>
          </a:p>
        </p:txBody>
      </p:sp>
      <p:sp>
        <p:nvSpPr>
          <p:cNvPr id="9" name="Text 6"/>
          <p:cNvSpPr/>
          <p:nvPr/>
        </p:nvSpPr>
        <p:spPr>
          <a:xfrm>
            <a:off x="4885373" y="3286839"/>
            <a:ext cx="3333750" cy="1304449"/>
          </a:xfrm>
          <a:prstGeom prst="rect">
            <a:avLst/>
          </a:prstGeom>
          <a:noFill/>
          <a:ln/>
        </p:spPr>
        <p:txBody>
          <a:bodyPr wrap="square" lIns="0" tIns="0" rIns="0" bIns="0" rtlCol="0" anchor="t"/>
          <a:lstStyle/>
          <a:p>
            <a:pPr marL="0" indent="0">
              <a:lnSpc>
                <a:spcPts val="2550"/>
              </a:lnSpc>
              <a:buNone/>
            </a:pPr>
            <a:r>
              <a:rPr lang="en-US" sz="1600" dirty="0">
                <a:solidFill>
                  <a:srgbClr val="E2E6E9"/>
                </a:solidFill>
                <a:latin typeface="Merriweather" pitchFamily="34" charset="0"/>
                <a:ea typeface="Merriweather" pitchFamily="34" charset="-122"/>
                <a:cs typeface="Merriweather" pitchFamily="34" charset="-120"/>
              </a:rPr>
              <a:t>Creating lifelike facial expressions and body language to convey the emotions and personalities of virtual agents.</a:t>
            </a:r>
            <a:endParaRPr lang="en-US" sz="1600" dirty="0"/>
          </a:p>
        </p:txBody>
      </p:sp>
      <p:sp>
        <p:nvSpPr>
          <p:cNvPr id="10" name="Shape 7"/>
          <p:cNvSpPr/>
          <p:nvPr/>
        </p:nvSpPr>
        <p:spPr>
          <a:xfrm>
            <a:off x="713423" y="5006578"/>
            <a:ext cx="3756660" cy="2168128"/>
          </a:xfrm>
          <a:prstGeom prst="roundRect">
            <a:avLst>
              <a:gd name="adj" fmla="val 3949"/>
            </a:avLst>
          </a:prstGeom>
          <a:solidFill>
            <a:srgbClr val="003180"/>
          </a:solidFill>
          <a:ln w="7620">
            <a:solidFill>
              <a:srgbClr val="194A99"/>
            </a:solidFill>
            <a:prstDash val="solid"/>
          </a:ln>
        </p:spPr>
      </p:sp>
      <p:sp>
        <p:nvSpPr>
          <p:cNvPr id="11" name="Text 8"/>
          <p:cNvSpPr/>
          <p:nvPr/>
        </p:nvSpPr>
        <p:spPr>
          <a:xfrm>
            <a:off x="924878" y="5218033"/>
            <a:ext cx="3142774" cy="318492"/>
          </a:xfrm>
          <a:prstGeom prst="rect">
            <a:avLst/>
          </a:prstGeom>
          <a:noFill/>
          <a:ln/>
        </p:spPr>
        <p:txBody>
          <a:bodyPr wrap="none" lIns="0" tIns="0" rIns="0" bIns="0" rtlCol="0" anchor="t"/>
          <a:lstStyle/>
          <a:p>
            <a:pPr marL="0" indent="0">
              <a:lnSpc>
                <a:spcPts val="2500"/>
              </a:lnSpc>
              <a:buNone/>
            </a:pPr>
            <a:r>
              <a:rPr lang="en-US" sz="2000" dirty="0">
                <a:solidFill>
                  <a:srgbClr val="E2E6E9"/>
                </a:solidFill>
                <a:latin typeface="Merriweather" pitchFamily="34" charset="0"/>
                <a:ea typeface="Merriweather" pitchFamily="34" charset="-122"/>
                <a:cs typeface="Merriweather" pitchFamily="34" charset="-120"/>
              </a:rPr>
              <a:t>Physics-based Dynamics</a:t>
            </a:r>
            <a:endParaRPr lang="en-US" sz="2000" dirty="0"/>
          </a:p>
        </p:txBody>
      </p:sp>
      <p:sp>
        <p:nvSpPr>
          <p:cNvPr id="12" name="Text 9"/>
          <p:cNvSpPr/>
          <p:nvPr/>
        </p:nvSpPr>
        <p:spPr>
          <a:xfrm>
            <a:off x="924878" y="5658803"/>
            <a:ext cx="3333750" cy="1304449"/>
          </a:xfrm>
          <a:prstGeom prst="rect">
            <a:avLst/>
          </a:prstGeom>
          <a:noFill/>
          <a:ln/>
        </p:spPr>
        <p:txBody>
          <a:bodyPr wrap="square" lIns="0" tIns="0" rIns="0" bIns="0" rtlCol="0" anchor="t"/>
          <a:lstStyle/>
          <a:p>
            <a:pPr marL="0" indent="0">
              <a:lnSpc>
                <a:spcPts val="2550"/>
              </a:lnSpc>
              <a:buNone/>
            </a:pPr>
            <a:r>
              <a:rPr lang="en-US" sz="1600" dirty="0">
                <a:solidFill>
                  <a:srgbClr val="E2E6E9"/>
                </a:solidFill>
                <a:latin typeface="Merriweather" pitchFamily="34" charset="0"/>
                <a:ea typeface="Merriweather" pitchFamily="34" charset="-122"/>
                <a:cs typeface="Merriweather" pitchFamily="34" charset="-120"/>
              </a:rPr>
              <a:t>Simulating realistic physical interactions and movements that obey the laws of the virtual world.</a:t>
            </a:r>
            <a:endParaRPr lang="en-US" sz="1600" dirty="0"/>
          </a:p>
        </p:txBody>
      </p:sp>
      <p:sp>
        <p:nvSpPr>
          <p:cNvPr id="13" name="Shape 10"/>
          <p:cNvSpPr/>
          <p:nvPr/>
        </p:nvSpPr>
        <p:spPr>
          <a:xfrm>
            <a:off x="4673918" y="5006578"/>
            <a:ext cx="3756660" cy="2168128"/>
          </a:xfrm>
          <a:prstGeom prst="roundRect">
            <a:avLst>
              <a:gd name="adj" fmla="val 3949"/>
            </a:avLst>
          </a:prstGeom>
          <a:solidFill>
            <a:srgbClr val="003180"/>
          </a:solidFill>
          <a:ln w="7620">
            <a:solidFill>
              <a:srgbClr val="194A99"/>
            </a:solidFill>
            <a:prstDash val="solid"/>
          </a:ln>
        </p:spPr>
      </p:sp>
      <p:sp>
        <p:nvSpPr>
          <p:cNvPr id="14" name="Text 11"/>
          <p:cNvSpPr/>
          <p:nvPr/>
        </p:nvSpPr>
        <p:spPr>
          <a:xfrm>
            <a:off x="4885373" y="5218033"/>
            <a:ext cx="2553891" cy="318492"/>
          </a:xfrm>
          <a:prstGeom prst="rect">
            <a:avLst/>
          </a:prstGeom>
          <a:noFill/>
          <a:ln/>
        </p:spPr>
        <p:txBody>
          <a:bodyPr wrap="none" lIns="0" tIns="0" rIns="0" bIns="0" rtlCol="0" anchor="t"/>
          <a:lstStyle/>
          <a:p>
            <a:pPr marL="0" indent="0">
              <a:lnSpc>
                <a:spcPts val="2500"/>
              </a:lnSpc>
              <a:buNone/>
            </a:pPr>
            <a:r>
              <a:rPr lang="en-US" sz="2000" dirty="0">
                <a:solidFill>
                  <a:srgbClr val="E2E6E9"/>
                </a:solidFill>
                <a:latin typeface="Merriweather" pitchFamily="34" charset="0"/>
                <a:ea typeface="Merriweather" pitchFamily="34" charset="-122"/>
                <a:cs typeface="Merriweather" pitchFamily="34" charset="-120"/>
              </a:rPr>
              <a:t>Emergent Behaviors</a:t>
            </a:r>
            <a:endParaRPr lang="en-US" sz="2000" dirty="0"/>
          </a:p>
        </p:txBody>
      </p:sp>
      <p:sp>
        <p:nvSpPr>
          <p:cNvPr id="15" name="Text 12"/>
          <p:cNvSpPr/>
          <p:nvPr/>
        </p:nvSpPr>
        <p:spPr>
          <a:xfrm>
            <a:off x="4885373" y="5658803"/>
            <a:ext cx="3333750" cy="1304449"/>
          </a:xfrm>
          <a:prstGeom prst="rect">
            <a:avLst/>
          </a:prstGeom>
          <a:noFill/>
          <a:ln/>
        </p:spPr>
        <p:txBody>
          <a:bodyPr wrap="square" lIns="0" tIns="0" rIns="0" bIns="0" rtlCol="0" anchor="t"/>
          <a:lstStyle/>
          <a:p>
            <a:pPr marL="0" indent="0">
              <a:lnSpc>
                <a:spcPts val="2550"/>
              </a:lnSpc>
              <a:buNone/>
            </a:pPr>
            <a:r>
              <a:rPr lang="en-US" sz="1600" dirty="0">
                <a:solidFill>
                  <a:srgbClr val="E2E6E9"/>
                </a:solidFill>
                <a:latin typeface="Merriweather" pitchFamily="34" charset="0"/>
                <a:ea typeface="Merriweather" pitchFamily="34" charset="-122"/>
                <a:cs typeface="Merriweather" pitchFamily="34" charset="-120"/>
              </a:rPr>
              <a:t>Enabling virtual characters to exhibit autonomous, unpredictable behaviors that enhance the sense of immersion.</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241</TotalTime>
  <Words>1215</Words>
  <Application>Microsoft Office PowerPoint</Application>
  <PresentationFormat>Custom</PresentationFormat>
  <Paragraphs>169</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Calibri</vt:lpstr>
      <vt:lpstr>Maiandra GD</vt:lpstr>
      <vt:lpstr>Candara</vt:lpstr>
      <vt:lpstr>Merriweather</vt:lpstr>
      <vt:lpstr>Comic Sans MS</vt:lpstr>
      <vt:lpstr>Arial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Rutuja</cp:lastModifiedBy>
  <cp:revision>13</cp:revision>
  <dcterms:created xsi:type="dcterms:W3CDTF">2024-10-18T18:27:24Z</dcterms:created>
  <dcterms:modified xsi:type="dcterms:W3CDTF">2024-10-19T07:45:08Z</dcterms:modified>
</cp:coreProperties>
</file>